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27"/>
  </p:notesMasterIdLst>
  <p:sldIdLst>
    <p:sldId id="317" r:id="rId2"/>
    <p:sldId id="316" r:id="rId3"/>
    <p:sldId id="318" r:id="rId4"/>
    <p:sldId id="258" r:id="rId5"/>
    <p:sldId id="292" r:id="rId6"/>
    <p:sldId id="294" r:id="rId7"/>
    <p:sldId id="312" r:id="rId8"/>
    <p:sldId id="311" r:id="rId9"/>
    <p:sldId id="313" r:id="rId10"/>
    <p:sldId id="315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8" r:id="rId24"/>
    <p:sldId id="309" r:id="rId25"/>
    <p:sldId id="310" r:id="rId2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6" autoAdjust="0"/>
    <p:restoredTop sz="79714" autoAdjust="0"/>
  </p:normalViewPr>
  <p:slideViewPr>
    <p:cSldViewPr snapToGrid="0" snapToObjects="1">
      <p:cViewPr>
        <p:scale>
          <a:sx n="75" d="100"/>
          <a:sy n="75" d="100"/>
        </p:scale>
        <p:origin x="1386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66008-2B00-4B5B-B091-E994C3A8B4A4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0CA36-B335-44C7-9E6B-279297506F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066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解释性，自动生成，准确率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637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处理对象：</a:t>
            </a:r>
            <a:r>
              <a:rPr lang="en-US" altLang="zh-CN" dirty="0" smtClean="0"/>
              <a:t>blocks</a:t>
            </a:r>
            <a:r>
              <a:rPr lang="zh-CN" altLang="en-US" dirty="0" smtClean="0"/>
              <a:t>：一种利用共享相似结构，但又包含着不同的权重和卷积核数量的网络架构。</a:t>
            </a:r>
            <a:r>
              <a:rPr lang="en-US" altLang="zh-CN" dirty="0" smtClean="0"/>
              <a:t>(</a:t>
            </a:r>
            <a:r>
              <a:rPr lang="zh-CN" altLang="en-US" dirty="0" smtClean="0"/>
              <a:t>减少训练的参数，并且减少特征信息的缺失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351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NSC</a:t>
            </a:r>
            <a:r>
              <a:rPr lang="zh-CN" altLang="en-US" dirty="0" smtClean="0"/>
              <a:t>：用一维向量表示不同的网络层级：卷积层，池化层，恒等映射层，</a:t>
            </a:r>
            <a:r>
              <a:rPr lang="en-US" altLang="zh-CN" dirty="0" smtClean="0"/>
              <a:t>EA</a:t>
            </a:r>
            <a:r>
              <a:rPr lang="zh-CN" altLang="en-US" dirty="0" smtClean="0"/>
              <a:t>层，全连接层。</a:t>
            </a:r>
            <a:endParaRPr lang="en-US" altLang="zh-CN" dirty="0" smtClean="0"/>
          </a:p>
          <a:p>
            <a:r>
              <a:rPr lang="zh-CN" altLang="en-US" dirty="0" smtClean="0"/>
              <a:t>这个结构就是后续在选择或者训练网络过程中的基本结构和表示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33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每个卷积层包括卷积，</a:t>
            </a:r>
            <a:r>
              <a:rPr lang="en-US" altLang="zh-CN" dirty="0" err="1" smtClean="0"/>
              <a:t>ReLU</a:t>
            </a:r>
            <a:r>
              <a:rPr lang="zh-CN" altLang="en-US" dirty="0" smtClean="0"/>
              <a:t>激活以及</a:t>
            </a:r>
            <a:r>
              <a:rPr lang="en-US" altLang="zh-CN" dirty="0" smtClean="0"/>
              <a:t>Batch-normalization</a:t>
            </a:r>
            <a:r>
              <a:rPr lang="zh-CN" altLang="en-US" dirty="0" smtClean="0"/>
              <a:t>层（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降低样本间的差异性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475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为了引入一些更加合适的结构，从而使用增强学习。</a:t>
            </a:r>
            <a:endParaRPr lang="en-US" altLang="zh-CN" dirty="0" smtClean="0"/>
          </a:p>
          <a:p>
            <a:r>
              <a:rPr lang="en-US" altLang="zh-CN" dirty="0" smtClean="0"/>
              <a:t>s</a:t>
            </a:r>
            <a:r>
              <a:rPr lang="zh-CN" altLang="en-US" dirty="0" smtClean="0"/>
              <a:t>代表当前状态。</a:t>
            </a:r>
            <a:r>
              <a:rPr lang="en-US" altLang="zh-CN" dirty="0" smtClean="0"/>
              <a:t>a</a:t>
            </a:r>
            <a:r>
              <a:rPr lang="zh-CN" altLang="en-US" dirty="0" smtClean="0"/>
              <a:t>代表对于后继层级的选择。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243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循环贝尔曼方程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925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整个学习过程（生成过程）：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1. </a:t>
            </a:r>
            <a:r>
              <a:rPr lang="zh-CN" altLang="en-US" dirty="0" smtClean="0"/>
              <a:t>对结构单元的进行采样。（构造一系列的</a:t>
            </a:r>
            <a:r>
              <a:rPr lang="en-US" altLang="zh-CN" dirty="0" smtClean="0"/>
              <a:t>NSC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对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进行堆积，生成网络。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对生成的网络，用特定数据集进行训练</a:t>
            </a:r>
            <a:endParaRPr lang="en-US" altLang="zh-CN" dirty="0" smtClean="0"/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反馈其准确率，并给予奖励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820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提前结束策略：效果往往不好。</a:t>
            </a:r>
            <a:endParaRPr lang="en-US" altLang="zh-CN" dirty="0" smtClean="0"/>
          </a:p>
          <a:p>
            <a:r>
              <a:rPr lang="zh-CN" altLang="en-US" dirty="0" smtClean="0"/>
              <a:t>黄色：</a:t>
            </a:r>
            <a:r>
              <a:rPr lang="en-US" altLang="zh-CN" dirty="0" smtClean="0"/>
              <a:t>early</a:t>
            </a:r>
            <a:r>
              <a:rPr lang="en-US" altLang="zh-CN" baseline="0" dirty="0" smtClean="0"/>
              <a:t> stop</a:t>
            </a:r>
            <a:r>
              <a:rPr lang="zh-CN" altLang="en-US" baseline="0" dirty="0" smtClean="0"/>
              <a:t>；橘色：</a:t>
            </a:r>
            <a:r>
              <a:rPr lang="en-US" altLang="zh-CN" baseline="0" dirty="0" smtClean="0"/>
              <a:t>final</a:t>
            </a:r>
            <a:r>
              <a:rPr lang="zh-CN" altLang="en-US" baseline="0" dirty="0" smtClean="0"/>
              <a:t>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FLOPS</a:t>
            </a:r>
            <a:r>
              <a:rPr lang="zh-CN" altLang="en-US" baseline="0" dirty="0" smtClean="0"/>
              <a:t>：每秒钟浮点计算量（</a:t>
            </a:r>
            <a:r>
              <a:rPr lang="en-US" altLang="zh-CN" baseline="0" dirty="0" smtClean="0"/>
              <a:t>block</a:t>
            </a:r>
            <a:r>
              <a:rPr lang="zh-CN" altLang="en-US" baseline="0" dirty="0" smtClean="0"/>
              <a:t>计算复杂度的估计）；</a:t>
            </a:r>
            <a:r>
              <a:rPr lang="en-US" altLang="zh-CN" baseline="0" dirty="0" smtClean="0"/>
              <a:t>density</a:t>
            </a:r>
            <a:r>
              <a:rPr lang="zh-CN" altLang="en-US" baseline="0" dirty="0" smtClean="0"/>
              <a:t>：有向无环图中边除以结点的个数。二者与最终的准确率是负相关。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326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 smtClean="0"/>
              <a:t>异步的分布式系统。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Master Node</a:t>
            </a:r>
            <a:r>
              <a:rPr lang="zh-CN" altLang="en-US" baseline="0" dirty="0" smtClean="0"/>
              <a:t>：对</a:t>
            </a:r>
            <a:r>
              <a:rPr lang="en-US" altLang="zh-CN" baseline="0" dirty="0" smtClean="0"/>
              <a:t>block</a:t>
            </a:r>
            <a:r>
              <a:rPr lang="zh-CN" altLang="en-US" baseline="0" dirty="0" smtClean="0"/>
              <a:t>结构进行采样。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Controller Node</a:t>
            </a:r>
            <a:r>
              <a:rPr lang="zh-CN" altLang="en-US" baseline="0" dirty="0" smtClean="0"/>
              <a:t>：存储网络</a:t>
            </a:r>
            <a:r>
              <a:rPr lang="en-US" altLang="zh-CN" baseline="0" dirty="0" smtClean="0"/>
              <a:t>block</a:t>
            </a:r>
            <a:r>
              <a:rPr lang="zh-CN" altLang="en-US" baseline="0" dirty="0" smtClean="0"/>
              <a:t>架构。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Computer Nodes</a:t>
            </a:r>
            <a:r>
              <a:rPr lang="zh-CN" altLang="en-US" baseline="0" dirty="0" smtClean="0"/>
              <a:t>：分配并进行运算。</a:t>
            </a:r>
            <a:endParaRPr lang="en-US" altLang="zh-CN" baseline="0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455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训练细节：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kumimoji="1" lang="en-US" altLang="zh-CN" sz="1200" b="0" dirty="0" smtClean="0"/>
              <a:t>Epsilon-</a:t>
            </a:r>
            <a:r>
              <a:rPr kumimoji="1" lang="zh-CN" altLang="en-US" sz="1200" b="0" dirty="0" smtClean="0"/>
              <a:t>贪婪策略：执行动作按照</a:t>
            </a:r>
            <a:r>
              <a:rPr kumimoji="1" lang="en-US" altLang="zh-CN" sz="1200" b="0" dirty="0" smtClean="0"/>
              <a:t>Epsilon</a:t>
            </a:r>
            <a:r>
              <a:rPr kumimoji="1" lang="zh-CN" altLang="en-US" sz="1200" b="0" dirty="0" smtClean="0"/>
              <a:t>的概率进行随机选择，</a:t>
            </a:r>
            <a:r>
              <a:rPr kumimoji="1" lang="en-US" altLang="zh-CN" sz="1200" b="0" dirty="0" smtClean="0"/>
              <a:t>1-Epsilon</a:t>
            </a:r>
            <a:r>
              <a:rPr kumimoji="1" lang="zh-CN" altLang="en-US" sz="1200" b="0" dirty="0" smtClean="0"/>
              <a:t>的概率选择收益最大的</a:t>
            </a:r>
            <a:endParaRPr kumimoji="1" lang="en-US" altLang="zh-CN" sz="1200" b="0" dirty="0" smtClean="0"/>
          </a:p>
          <a:p>
            <a:pPr marL="228600" indent="-228600">
              <a:buAutoNum type="arabicPeriod"/>
            </a:pPr>
            <a:r>
              <a:rPr kumimoji="1" lang="zh-CN" altLang="en-US" sz="1200" b="0" dirty="0" smtClean="0"/>
              <a:t>经验重放：每次迭代结束后，把</a:t>
            </a:r>
            <a:r>
              <a:rPr kumimoji="1" lang="en-US" altLang="zh-CN" sz="1200" b="0" dirty="0" smtClean="0"/>
              <a:t>block</a:t>
            </a:r>
            <a:r>
              <a:rPr kumimoji="1" lang="zh-CN" altLang="en-US" sz="1200" b="0" dirty="0" smtClean="0"/>
              <a:t>的描述和准确性存储到内存中，与后面产生的准确率进行对比并更新。</a:t>
            </a:r>
            <a:endParaRPr kumimoji="1" lang="en-US" altLang="zh-CN" sz="1200" b="0" dirty="0" smtClean="0"/>
          </a:p>
          <a:p>
            <a:pPr marL="228600" indent="-228600">
              <a:buAutoNum type="arabicPeriod"/>
            </a:pPr>
            <a:endParaRPr kumimoji="1" lang="en-US" altLang="zh-CN" sz="1200" b="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782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训练细节：</a:t>
            </a:r>
            <a:endParaRPr lang="en-US" altLang="zh-CN" dirty="0" smtClean="0"/>
          </a:p>
          <a:p>
            <a:pPr marL="0" indent="0">
              <a:buNone/>
            </a:pPr>
            <a:r>
              <a:rPr kumimoji="1" lang="en-US" altLang="zh-CN" sz="1200" b="0" dirty="0" smtClean="0"/>
              <a:t>3.</a:t>
            </a:r>
            <a:r>
              <a:rPr kumimoji="1" lang="en-US" altLang="zh-CN" sz="1200" b="0" baseline="0" dirty="0" smtClean="0"/>
              <a:t> BlockQNN</a:t>
            </a:r>
            <a:r>
              <a:rPr kumimoji="1" lang="zh-CN" altLang="en-US" sz="1200" b="0" baseline="0" dirty="0" smtClean="0"/>
              <a:t>参数：</a:t>
            </a:r>
            <a:endParaRPr kumimoji="1" lang="en-US" altLang="zh-CN" sz="1200" b="0" baseline="0" dirty="0" smtClean="0"/>
          </a:p>
          <a:p>
            <a:pPr marL="0" indent="0">
              <a:buNone/>
            </a:pPr>
            <a:r>
              <a:rPr kumimoji="1" lang="zh-CN" altLang="en-US" sz="1200" b="0" baseline="0" dirty="0" smtClean="0"/>
              <a:t>左边</a:t>
            </a:r>
            <a:r>
              <a:rPr kumimoji="1" lang="en-US" altLang="zh-CN" sz="1200" b="0" baseline="0" dirty="0" smtClean="0"/>
              <a:t>Q-learning</a:t>
            </a:r>
            <a:r>
              <a:rPr kumimoji="1" lang="zh-CN" altLang="en-US" sz="1200" b="0" baseline="0" dirty="0" smtClean="0"/>
              <a:t>：学习率，折扣因子，一次生成的</a:t>
            </a:r>
            <a:r>
              <a:rPr kumimoji="1" lang="en-US" altLang="zh-CN" sz="1200" b="0" baseline="0" dirty="0" smtClean="0"/>
              <a:t>block</a:t>
            </a:r>
            <a:r>
              <a:rPr kumimoji="1" lang="zh-CN" altLang="en-US" sz="1200" b="0" baseline="0" dirty="0" smtClean="0"/>
              <a:t>的数量，迭代次数，</a:t>
            </a:r>
            <a:r>
              <a:rPr kumimoji="1" lang="en-US" altLang="zh-CN" sz="1200" b="0" baseline="0" dirty="0" smtClean="0"/>
              <a:t>block</a:t>
            </a:r>
            <a:r>
              <a:rPr kumimoji="1" lang="zh-CN" altLang="en-US" sz="1200" b="0" baseline="0" dirty="0" smtClean="0"/>
              <a:t>总数。</a:t>
            </a:r>
            <a:endParaRPr kumimoji="1" lang="en-US" altLang="zh-CN" sz="1200" b="0" baseline="0" dirty="0" smtClean="0"/>
          </a:p>
          <a:p>
            <a:pPr marL="0" indent="0">
              <a:buNone/>
            </a:pPr>
            <a:r>
              <a:rPr kumimoji="1" lang="zh-CN" altLang="en-US" sz="1200" b="0" baseline="0" dirty="0" smtClean="0"/>
              <a:t>右边训练参数：图像大小，动量，梯度下降方式，学习率，</a:t>
            </a:r>
            <a:r>
              <a:rPr kumimoji="1" lang="en-US" altLang="zh-CN" sz="1200" b="0" baseline="0" dirty="0" err="1" smtClean="0"/>
              <a:t>batchsize</a:t>
            </a:r>
            <a:r>
              <a:rPr kumimoji="1" lang="zh-CN" altLang="en-US" sz="1200" b="0" baseline="0" dirty="0" smtClean="0"/>
              <a:t>。</a:t>
            </a:r>
            <a:endParaRPr kumimoji="1" lang="en-US" altLang="zh-CN" sz="1200" b="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823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249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可转移（可泛化性）</a:t>
            </a:r>
            <a:endParaRPr lang="en-US" altLang="zh-CN" dirty="0" smtClean="0"/>
          </a:p>
          <a:p>
            <a:r>
              <a:rPr lang="zh-CN" altLang="en-US" dirty="0" smtClean="0"/>
              <a:t>应用到更小或者更大的数据集上。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260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可转移（可泛化性）</a:t>
            </a:r>
            <a:endParaRPr lang="en-US" altLang="zh-CN" dirty="0" smtClean="0"/>
          </a:p>
          <a:p>
            <a:r>
              <a:rPr lang="zh-CN" altLang="en-US" dirty="0" smtClean="0"/>
              <a:t>应用到更小或者更大的数据集上。初始过程：随机的探索过程。获得了一定的累积奖励后，逐渐固定了动作的选择模式（知道了怎么选择可以获得最佳奖励）：开发。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317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结果：超过了目前表现较好的自动生成网络的模型，相比最好的人工设计的网络还有一点差距。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097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ImageNet</a:t>
            </a:r>
            <a:r>
              <a:rPr lang="zh-CN" altLang="en-US" dirty="0" smtClean="0"/>
              <a:t>上的表现：分类准确率仅次于</a:t>
            </a:r>
            <a:r>
              <a:rPr lang="en-US" altLang="zh-CN" dirty="0" smtClean="0"/>
              <a:t>resnet-101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296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r>
              <a:rPr lang="en-US" altLang="zh-CN" dirty="0" smtClean="0"/>
              <a:t>:</a:t>
            </a:r>
          </a:p>
          <a:p>
            <a:r>
              <a:rPr lang="zh-CN" altLang="en-US" dirty="0" smtClean="0"/>
              <a:t>通过异步的</a:t>
            </a:r>
            <a:r>
              <a:rPr lang="en-US" altLang="zh-CN" dirty="0" smtClean="0"/>
              <a:t>Q</a:t>
            </a:r>
            <a:r>
              <a:rPr lang="zh-CN" altLang="en-US" dirty="0" smtClean="0"/>
              <a:t>学习框架，提前结束策略以及快速的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寻找机制，设计了高效且高准确率的网络设计机制。</a:t>
            </a:r>
            <a:endParaRPr lang="en-US" altLang="zh-CN" dirty="0" smtClean="0"/>
          </a:p>
          <a:p>
            <a:r>
              <a:rPr lang="zh-CN" altLang="en-US" dirty="0" smtClean="0"/>
              <a:t>优点：在</a:t>
            </a:r>
            <a:r>
              <a:rPr lang="en-US" altLang="zh-CN" dirty="0" smtClean="0"/>
              <a:t>CIFAR</a:t>
            </a:r>
            <a:r>
              <a:rPr lang="zh-CN" altLang="en-US" dirty="0" smtClean="0"/>
              <a:t>上获得了较好的成绩，并且能够轻易地转化到</a:t>
            </a:r>
            <a:r>
              <a:rPr lang="en-US" altLang="zh-CN" dirty="0" err="1" smtClean="0"/>
              <a:t>ImageNet</a:t>
            </a:r>
            <a:r>
              <a:rPr lang="zh-CN" altLang="en-US" dirty="0" smtClean="0"/>
              <a:t>，且网络结构更为优雅，可解释。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521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969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目前多数的网络设计：手工设计，需要专业的技术支撑，和精确的设计。</a:t>
            </a:r>
            <a:endParaRPr lang="en-US" altLang="zh-CN" dirty="0" smtClean="0"/>
          </a:p>
          <a:p>
            <a:r>
              <a:rPr lang="zh-CN" altLang="en-US" dirty="0" smtClean="0"/>
              <a:t>这篇文章提出了</a:t>
            </a:r>
            <a:r>
              <a:rPr lang="en-US" altLang="zh-CN" dirty="0" err="1" smtClean="0"/>
              <a:t>Blcok</a:t>
            </a:r>
            <a:r>
              <a:rPr lang="en-US" altLang="zh-CN" dirty="0" smtClean="0"/>
              <a:t>-QNN</a:t>
            </a:r>
            <a:r>
              <a:rPr lang="zh-CN" altLang="en-US" dirty="0" smtClean="0"/>
              <a:t>（并非单纯从组件单个网络层的角度来考虑问题）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549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对于网络生成的速度有了提升：分布式异步框架和提前停止策略。</a:t>
            </a:r>
            <a:endParaRPr lang="en-US" altLang="zh-CN" dirty="0" smtClean="0"/>
          </a:p>
          <a:p>
            <a:r>
              <a:rPr lang="zh-CN" altLang="en-US" dirty="0" smtClean="0"/>
              <a:t>优势：结果优于前两者，训练时间减少，强泛化性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380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现在把自己想象成一只猫，给定环境</a:t>
            </a:r>
            <a:r>
              <a:rPr lang="en-US" altLang="zh-CN" dirty="0" smtClean="0"/>
              <a:t>s</a:t>
            </a:r>
            <a:r>
              <a:rPr lang="zh-CN" altLang="en-US" dirty="0" smtClean="0"/>
              <a:t>：你的主人在你面前抛出了两个硬币。你有两种策略，对应两种动作：</a:t>
            </a:r>
            <a:endParaRPr lang="en-US" altLang="zh-CN" dirty="0" smtClean="0"/>
          </a:p>
          <a:p>
            <a:r>
              <a:rPr lang="zh-CN" altLang="en-US" dirty="0" smtClean="0"/>
              <a:t>当你抓取硬币的时候，会得到主人的奖励；而不抓取硬币则不会得到主人的奖励；</a:t>
            </a:r>
            <a:endParaRPr lang="en-US" altLang="zh-CN" dirty="0" smtClean="0"/>
          </a:p>
          <a:p>
            <a:r>
              <a:rPr lang="zh-CN" altLang="en-US" dirty="0" smtClean="0"/>
              <a:t>当你获得奖励后，下次再遇到这样的状态时就会更大概率的去抓取硬币，从而你的主人也对你进行了成功的训练。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793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动态过程：探索者在状态</a:t>
            </a:r>
            <a:r>
              <a:rPr lang="en-US" altLang="zh-CN" dirty="0" smtClean="0"/>
              <a:t>s1</a:t>
            </a:r>
            <a:r>
              <a:rPr lang="zh-CN" altLang="en-US" dirty="0" smtClean="0"/>
              <a:t>通过动作</a:t>
            </a:r>
            <a:r>
              <a:rPr lang="en-US" altLang="zh-CN" dirty="0" smtClean="0"/>
              <a:t>a1</a:t>
            </a:r>
            <a:r>
              <a:rPr lang="zh-CN" altLang="en-US" dirty="0" smtClean="0"/>
              <a:t>进入状态</a:t>
            </a:r>
            <a:r>
              <a:rPr lang="en-US" altLang="zh-CN" dirty="0" smtClean="0"/>
              <a:t>s2</a:t>
            </a:r>
            <a:r>
              <a:rPr lang="zh-CN" altLang="en-US" dirty="0" smtClean="0"/>
              <a:t>，并获得奖励</a:t>
            </a:r>
            <a:r>
              <a:rPr lang="en-US" altLang="zh-CN" dirty="0" smtClean="0"/>
              <a:t>r1</a:t>
            </a:r>
            <a:r>
              <a:rPr lang="zh-CN" altLang="en-US" dirty="0" smtClean="0"/>
              <a:t>，以此类推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541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/>
                  <a:t>我在某种状态下通过何种方式选择某个动作？</a:t>
                </a:r>
                <a:endParaRPr lang="en-US" altLang="zh-CN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/>
                  <a:t>贪婪策略，具有一定的缺陷；</a:t>
                </a:r>
                <a:endParaRPr lang="en-US" altLang="zh-CN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/>
                  <a:t>因此产生了另一种探索与开发相平衡的策略</a:t>
                </a:r>
                <a14:m>
                  <m:oMath xmlns:m="http://schemas.openxmlformats.org/officeDocument/2006/math">
                    <m:r>
                      <a:rPr lang="zh-CN" altLang="en-US" sz="1200" i="1" dirty="0" smtClean="0">
                        <a:solidFill>
                          <a:srgbClr val="6ED5E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/>
                  <a:t>-greedy</a:t>
                </a:r>
                <a:r>
                  <a:rPr lang="zh-CN" altLang="en-US" dirty="0" smtClean="0"/>
                  <a:t>；</a:t>
                </a:r>
                <a:endParaRPr lang="en-US" altLang="zh-CN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/>
                  <a:t>探索与开发：这种策略使用</a:t>
                </a:r>
                <a14:m>
                  <m:oMath xmlns:m="http://schemas.openxmlformats.org/officeDocument/2006/math">
                    <m:r>
                      <a:rPr lang="zh-CN" altLang="en-US" sz="1200" i="1" dirty="0" smtClean="0">
                        <a:solidFill>
                          <a:srgbClr val="6ED5E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dirty="0" smtClean="0"/>
                  <a:t>的概率进行开发，使用</a:t>
                </a:r>
                <a:r>
                  <a:rPr lang="en-US" altLang="zh-CN" dirty="0" smtClean="0"/>
                  <a:t>1-</a:t>
                </a:r>
                <a14:m>
                  <m:oMath xmlns:m="http://schemas.openxmlformats.org/officeDocument/2006/math">
                    <m:r>
                      <a:rPr lang="zh-CN" altLang="en-US" sz="1200" i="1" dirty="0" smtClean="0">
                        <a:solidFill>
                          <a:srgbClr val="6ED5E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dirty="0" smtClean="0"/>
                  <a:t>的概率进行未知动作的探索，保证了每种动作都有可能被选到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/>
                  <a:t>我在某种状态下通过何种方式选择某个动作？</a:t>
                </a:r>
                <a:endParaRPr lang="en-US" altLang="zh-CN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/>
                  <a:t>贪婪策略，具有一定的缺陷；</a:t>
                </a:r>
                <a:endParaRPr lang="en-US" altLang="zh-CN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/>
                  <a:t>因此产生了另一种探索与开发相平衡的策略</a:t>
                </a:r>
                <a:r>
                  <a:rPr lang="zh-CN" altLang="en-US" sz="1200" i="0" dirty="0" smtClean="0">
                    <a:solidFill>
                      <a:srgbClr val="6ED5E0"/>
                    </a:solidFill>
                    <a:latin typeface="Cambria Math" panose="02040503050406030204" pitchFamily="18" charset="0"/>
                  </a:rPr>
                  <a:t>𝜀</a:t>
                </a:r>
                <a:r>
                  <a:rPr lang="en-US" altLang="zh-CN" dirty="0" smtClean="0"/>
                  <a:t>-greedy</a:t>
                </a:r>
                <a:r>
                  <a:rPr lang="zh-CN" altLang="en-US" dirty="0" smtClean="0"/>
                  <a:t>；</a:t>
                </a:r>
                <a:endParaRPr lang="en-US" altLang="zh-CN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/>
                  <a:t>探索与开发：这种策略使用</a:t>
                </a:r>
                <a:r>
                  <a:rPr lang="zh-CN" altLang="en-US" sz="1200" i="0" dirty="0" smtClean="0">
                    <a:solidFill>
                      <a:srgbClr val="6ED5E0"/>
                    </a:solidFill>
                    <a:latin typeface="Cambria Math" panose="02040503050406030204" pitchFamily="18" charset="0"/>
                  </a:rPr>
                  <a:t>𝜀</a:t>
                </a:r>
                <a:r>
                  <a:rPr lang="zh-CN" altLang="en-US" dirty="0" smtClean="0"/>
                  <a:t>的概率进行开发，使用</a:t>
                </a:r>
                <a:r>
                  <a:rPr lang="en-US" altLang="zh-CN" dirty="0" smtClean="0"/>
                  <a:t>1-</a:t>
                </a:r>
                <a:r>
                  <a:rPr lang="zh-CN" altLang="en-US" sz="1200" i="0" dirty="0" smtClean="0">
                    <a:solidFill>
                      <a:srgbClr val="6ED5E0"/>
                    </a:solidFill>
                    <a:latin typeface="Cambria Math" panose="02040503050406030204" pitchFamily="18" charset="0"/>
                  </a:rPr>
                  <a:t>𝜀</a:t>
                </a:r>
                <a:r>
                  <a:rPr lang="zh-CN" altLang="en-US" dirty="0" smtClean="0"/>
                  <a:t>的概率进行未知动作的探索，保证了每种动作都有可能被选到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137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Q</a:t>
                </a:r>
                <a:r>
                  <a:rPr lang="zh-CN" altLang="en-US" dirty="0" smtClean="0"/>
                  <a:t>学习中有</a:t>
                </a:r>
                <a:r>
                  <a:rPr lang="en-US" altLang="zh-CN" dirty="0" smtClean="0"/>
                  <a:t>Q</a:t>
                </a:r>
                <a:r>
                  <a:rPr lang="zh-CN" altLang="en-US" dirty="0" smtClean="0"/>
                  <a:t>表的概念，是整个过程的行为准则，动作要根据</a:t>
                </a:r>
                <a:r>
                  <a:rPr lang="en-US" altLang="zh-CN" dirty="0" smtClean="0"/>
                  <a:t>Q</a:t>
                </a:r>
                <a:r>
                  <a:rPr lang="zh-CN" altLang="en-US" dirty="0" smtClean="0"/>
                  <a:t>表来获取，获取的方式可以是贪婪策略，也可以是</a:t>
                </a:r>
                <a14:m>
                  <m:oMath xmlns:m="http://schemas.openxmlformats.org/officeDocument/2006/math">
                    <m:r>
                      <a:rPr lang="zh-CN" altLang="en-US" sz="1200" i="1" dirty="0" smtClean="0">
                        <a:solidFill>
                          <a:srgbClr val="6ED5E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1200" i="1" dirty="0">
                        <a:solidFill>
                          <a:srgbClr val="6ED5E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200" dirty="0" smtClean="0">
                    <a:solidFill>
                      <a:srgbClr val="6ED5E0"/>
                    </a:solidFill>
                    <a:latin typeface="Comic Sans MS" panose="030F0702030302020204" pitchFamily="66" charset="0"/>
                  </a:rPr>
                  <a:t>greedy</a:t>
                </a:r>
                <a:r>
                  <a:rPr lang="zh-CN" altLang="en-US" sz="1200" dirty="0" smtClean="0">
                    <a:solidFill>
                      <a:srgbClr val="6ED5E0"/>
                    </a:solidFill>
                    <a:latin typeface="Comic Sans MS" panose="030F0702030302020204" pitchFamily="66" charset="0"/>
                  </a:rPr>
                  <a:t>策略</a:t>
                </a:r>
                <a:r>
                  <a:rPr lang="en-US" altLang="zh-CN" dirty="0" smtClean="0"/>
                  <a:t>;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Q</a:t>
                </a:r>
                <a:r>
                  <a:rPr lang="zh-CN" altLang="en-US" dirty="0" smtClean="0"/>
                  <a:t>表更新完成后，通过选择</a:t>
                </a:r>
                <a:r>
                  <a:rPr lang="en-US" altLang="zh-CN" dirty="0" smtClean="0"/>
                  <a:t>Q</a:t>
                </a:r>
                <a:r>
                  <a:rPr lang="zh-CN" altLang="en-US" dirty="0" smtClean="0"/>
                  <a:t>表中每一个状态下最大的</a:t>
                </a:r>
                <a:r>
                  <a:rPr lang="en-US" altLang="zh-CN" dirty="0" smtClean="0"/>
                  <a:t>Q</a:t>
                </a:r>
                <a:r>
                  <a:rPr lang="zh-CN" altLang="en-US" dirty="0" smtClean="0"/>
                  <a:t>值，进行排序，就能够获得拥有最大收益的策略。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Q</a:t>
                </a:r>
                <a:r>
                  <a:rPr lang="zh-CN" altLang="en-US" dirty="0" smtClean="0"/>
                  <a:t>学习中有</a:t>
                </a:r>
                <a:r>
                  <a:rPr lang="en-US" altLang="zh-CN" dirty="0" smtClean="0"/>
                  <a:t>Q</a:t>
                </a:r>
                <a:r>
                  <a:rPr lang="zh-CN" altLang="en-US" dirty="0" smtClean="0"/>
                  <a:t>表的概念，是整个过程的行为准则，动作要根据</a:t>
                </a:r>
                <a:r>
                  <a:rPr lang="en-US" altLang="zh-CN" dirty="0" smtClean="0"/>
                  <a:t>Q</a:t>
                </a:r>
                <a:r>
                  <a:rPr lang="zh-CN" altLang="en-US" dirty="0" smtClean="0"/>
                  <a:t>表来获取，获取的方式可以是贪婪策略，也可以是</a:t>
                </a:r>
                <a:r>
                  <a:rPr lang="zh-CN" altLang="en-US" sz="1200" i="0" dirty="0" smtClean="0">
                    <a:solidFill>
                      <a:srgbClr val="6ED5E0"/>
                    </a:solidFill>
                    <a:latin typeface="Cambria Math" panose="02040503050406030204" pitchFamily="18" charset="0"/>
                  </a:rPr>
                  <a:t>𝜀</a:t>
                </a:r>
                <a:r>
                  <a:rPr lang="en-US" altLang="zh-CN" sz="1200" i="0" dirty="0">
                    <a:solidFill>
                      <a:srgbClr val="6ED5E0"/>
                    </a:solidFill>
                    <a:latin typeface="Cambria Math" panose="02040503050406030204" pitchFamily="18" charset="0"/>
                  </a:rPr>
                  <a:t>−</a:t>
                </a:r>
                <a:r>
                  <a:rPr lang="en-US" altLang="zh-CN" sz="1200" dirty="0" smtClean="0">
                    <a:solidFill>
                      <a:srgbClr val="6ED5E0"/>
                    </a:solidFill>
                    <a:latin typeface="Comic Sans MS" panose="030F0702030302020204" pitchFamily="66" charset="0"/>
                  </a:rPr>
                  <a:t>greedy</a:t>
                </a:r>
                <a:r>
                  <a:rPr lang="zh-CN" altLang="en-US" sz="1200" dirty="0" smtClean="0">
                    <a:solidFill>
                      <a:srgbClr val="6ED5E0"/>
                    </a:solidFill>
                    <a:latin typeface="Comic Sans MS" panose="030F0702030302020204" pitchFamily="66" charset="0"/>
                  </a:rPr>
                  <a:t>策略</a:t>
                </a:r>
                <a:r>
                  <a:rPr lang="en-US" altLang="zh-CN" dirty="0" smtClean="0"/>
                  <a:t>;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Q</a:t>
                </a:r>
                <a:r>
                  <a:rPr lang="zh-CN" altLang="en-US" dirty="0" smtClean="0"/>
                  <a:t>表更新完成后，通过选择</a:t>
                </a:r>
                <a:r>
                  <a:rPr lang="en-US" altLang="zh-CN" dirty="0" smtClean="0"/>
                  <a:t>Q</a:t>
                </a:r>
                <a:r>
                  <a:rPr lang="zh-CN" altLang="en-US" dirty="0" smtClean="0"/>
                  <a:t>表中每一个状态下最大的</a:t>
                </a:r>
                <a:r>
                  <a:rPr lang="en-US" altLang="zh-CN" dirty="0" smtClean="0"/>
                  <a:t>Q</a:t>
                </a:r>
                <a:r>
                  <a:rPr lang="zh-CN" altLang="en-US" dirty="0" smtClean="0"/>
                  <a:t>值，进行排序，就能够获得拥有最大收益的策略。</a:t>
                </a:r>
                <a:endParaRPr lang="en-US" altLang="zh-CN" dirty="0" smtClean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A36-B335-44C7-9E6B-279297506F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361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086360" y="258233"/>
            <a:ext cx="563650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3394456">
            <a:off x="-1403129" y="-2766002"/>
            <a:ext cx="3995338" cy="553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2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086360" y="258233"/>
            <a:ext cx="563650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3394456">
            <a:off x="-1403129" y="-2766002"/>
            <a:ext cx="3995338" cy="55320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7745267">
            <a:off x="7652142" y="-3117199"/>
            <a:ext cx="4502622" cy="62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58282" y="258233"/>
            <a:ext cx="563650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96369" y="1639476"/>
            <a:ext cx="5060011" cy="70061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5084892">
            <a:off x="8649078" y="1300237"/>
            <a:ext cx="6003132" cy="831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9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636501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867" dirty="0">
              <a:solidFill>
                <a:srgbClr val="000000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smtClean="0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4092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www.zcool.com.cn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www.iconfinder.com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联系 </a:t>
            </a:r>
            <a:r>
              <a:rPr lang="zh-CN" altLang="en-US" sz="1333" dirty="0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58282" y="258233"/>
            <a:ext cx="563650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263927">
            <a:off x="4966339" y="-364635"/>
            <a:ext cx="7805683" cy="1080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4609902">
            <a:off x="4966339" y="-364635"/>
            <a:ext cx="7805683" cy="1080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4256109">
            <a:off x="2682959" y="-4753433"/>
            <a:ext cx="9231481" cy="127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4934421">
            <a:off x="3635267" y="-2437084"/>
            <a:ext cx="5704489" cy="789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18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693333" y="-1693332"/>
            <a:ext cx="8805333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009431" y="258233"/>
            <a:ext cx="563650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49286"/>
            <a:ext cx="7638757" cy="105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086360" y="258233"/>
            <a:ext cx="563650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3394456">
            <a:off x="-1403129" y="-2766002"/>
            <a:ext cx="3995338" cy="55320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8276897" y="787802"/>
            <a:ext cx="6149961" cy="851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58282" y="258233"/>
            <a:ext cx="563650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8688103" y="-4171852"/>
            <a:ext cx="5329618" cy="73794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9527096">
            <a:off x="-2033952" y="2104863"/>
            <a:ext cx="6231624" cy="862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07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31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79" r:id="rId7"/>
    <p:sldLayoutId id="2147483681" r:id="rId8"/>
    <p:sldLayoutId id="2147483689" r:id="rId9"/>
    <p:sldLayoutId id="2147483690" r:id="rId10"/>
    <p:sldLayoutId id="2147483692" r:id="rId11"/>
    <p:sldLayoutId id="2147483688" r:id="rId12"/>
    <p:sldLayoutId id="2147483662" r:id="rId13"/>
    <p:sldLayoutId id="2147483664" r:id="rId14"/>
    <p:sldLayoutId id="2147483663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46295" y="1813819"/>
            <a:ext cx="9299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Reinforcement Learning with Deep Learning</a:t>
            </a:r>
          </a:p>
        </p:txBody>
      </p:sp>
      <p:sp>
        <p:nvSpPr>
          <p:cNvPr id="4" name="矩形 3"/>
          <p:cNvSpPr/>
          <p:nvPr/>
        </p:nvSpPr>
        <p:spPr>
          <a:xfrm>
            <a:off x="5195754" y="3013810"/>
            <a:ext cx="1800494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effectLst>
                  <a:outerShdw blurRad="177800" dist="38100" dir="5400000" sx="106000" sy="106000" algn="t" rotWithShape="0">
                    <a:prstClr val="black">
                      <a:alpha val="20000"/>
                    </a:prst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汇报人：马麒翔</a:t>
            </a:r>
            <a:endParaRPr kumimoji="1" lang="zh-CN" altLang="en-US" b="1" dirty="0" smtClean="0">
              <a:solidFill>
                <a:schemeClr val="bg1"/>
              </a:solidFill>
              <a:effectLst>
                <a:outerShdw blurRad="177800" dist="38100" dir="5400000" sx="106000" sy="106000" algn="t" rotWithShape="0">
                  <a:prstClr val="black">
                    <a:alpha val="20000"/>
                  </a:prst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650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II. Reinforcement learning</a:t>
            </a:r>
            <a:endParaRPr lang="zh-CN" altLang="en-US" dirty="0"/>
          </a:p>
        </p:txBody>
      </p:sp>
      <p:sp>
        <p:nvSpPr>
          <p:cNvPr id="40" name="Rectangle 96"/>
          <p:cNvSpPr/>
          <p:nvPr/>
        </p:nvSpPr>
        <p:spPr>
          <a:xfrm>
            <a:off x="2086362" y="914980"/>
            <a:ext cx="6793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2.3 Q-learning</a:t>
            </a:r>
            <a:endParaRPr kumimoji="1" lang="en-US" altLang="zh-CN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802141"/>
                  </p:ext>
                </p:extLst>
              </p:nvPr>
            </p:nvGraphicFramePr>
            <p:xfrm>
              <a:off x="3716117" y="2043116"/>
              <a:ext cx="6656754" cy="18288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218918"/>
                    <a:gridCol w="2218918"/>
                    <a:gridCol w="2218918"/>
                  </a:tblGrid>
                  <a:tr h="322043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动作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kern="1200" dirty="0" smtClean="0"/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1800" kern="1200" dirty="0" smtClean="0"/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kern="1200" dirty="0" smtClean="0"/>
                                    <m:t>a</m:t>
                                  </m:r>
                                </m:e>
                                <m:sub>
                                  <m:r>
                                    <a:rPr lang="en-US" altLang="zh-CN" sz="1800" kern="1200" dirty="0"/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 smtClean="0"/>
                            <a:t> = </a:t>
                          </a:r>
                          <a:r>
                            <a:rPr lang="zh-CN" altLang="en-US" dirty="0" smtClean="0"/>
                            <a:t>玩耍 </a:t>
                          </a:r>
                          <a:r>
                            <a:rPr lang="en-US" altLang="zh-CN" dirty="0" smtClean="0"/>
                            <a:t>(r = 1)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动作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kern="1200" dirty="0" smtClean="0"/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kern="1200" dirty="0" smtClean="0"/>
                                    <m:t>a</m:t>
                                  </m:r>
                                </m:e>
                                <m:sub>
                                  <m:r>
                                    <a:rPr lang="en-US" altLang="zh-CN" sz="1800" kern="1200" dirty="0" smtClean="0"/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= </a:t>
                          </a:r>
                          <a:r>
                            <a:rPr lang="zh-CN" altLang="en-US" dirty="0" smtClean="0"/>
                            <a:t>睡觉 </a:t>
                          </a:r>
                          <a:r>
                            <a:rPr lang="en-US" altLang="zh-CN" dirty="0" smtClean="0"/>
                            <a:t>(r = 0)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29683">
                    <a:tc>
                      <a:txBody>
                        <a:bodyPr/>
                        <a:lstStyle/>
                        <a:p>
                          <a:r>
                            <a:rPr lang="zh-CN" altLang="en-US" sz="1800" kern="1200" dirty="0" smtClean="0"/>
                            <a:t>状态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kern="1200" dirty="0" smtClean="0"/>
                                  </m:ctrlPr>
                                </m:sSubPr>
                                <m:e>
                                  <m:r>
                                    <a:rPr lang="en-US" altLang="zh-CN" sz="1800" kern="1200" dirty="0"/>
                                    <m:t>𝐬</m:t>
                                  </m:r>
                                </m:e>
                                <m:sub>
                                  <m:r>
                                    <a:rPr lang="en-US" altLang="zh-CN" sz="1800" kern="1200" dirty="0"/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zh-CN" altLang="en-US" sz="1800" b="1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omic Sans MS" panose="030F0702030302020204" pitchFamily="66" charset="0"/>
                            <a:ea typeface="华文细黑" panose="0201060004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kern="1200" dirty="0" smtClean="0"/>
                            <a:t>Q(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kern="1200" dirty="0" smtClean="0"/>
                                  </m:ctrlPr>
                                </m:sSubPr>
                                <m:e>
                                  <m:r>
                                    <a:rPr lang="en-US" altLang="zh-CN" sz="1800" kern="1200" dirty="0"/>
                                    <m:t>𝐬</m:t>
                                  </m:r>
                                </m:e>
                                <m:sub>
                                  <m:r>
                                    <a:rPr lang="en-US" altLang="zh-CN" sz="1800" kern="1200" dirty="0"/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kern="1200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kern="1200" dirty="0" smtClean="0"/>
                                  </m:ctrlPr>
                                </m:sSubPr>
                                <m:e>
                                  <m:r>
                                    <a:rPr lang="en-US" altLang="zh-CN" sz="1800" kern="1200" dirty="0" smtClean="0"/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1800" kern="1200" dirty="0"/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kern="1200" dirty="0" smtClean="0"/>
                            <a:t>) = 1</a:t>
                          </a:r>
                          <a:endParaRPr lang="zh-CN" altLang="en-US" sz="1800" b="1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omic Sans MS" panose="030F0702030302020204" pitchFamily="66" charset="0"/>
                            <a:ea typeface="华文细黑" panose="0201060004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200" dirty="0" smtClean="0"/>
                            <a:t>Q(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kern="1200" dirty="0" smtClean="0"/>
                                  </m:ctrlPr>
                                </m:sSubPr>
                                <m:e>
                                  <m:r>
                                    <a:rPr lang="en-US" altLang="zh-CN" sz="1800" kern="1200" dirty="0"/>
                                    <m:t>𝐬</m:t>
                                  </m:r>
                                </m:e>
                                <m:sub>
                                  <m:r>
                                    <a:rPr lang="en-US" altLang="zh-CN" sz="1800" kern="1200" dirty="0"/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kern="1200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kern="1200" dirty="0" smtClean="0"/>
                                  </m:ctrlPr>
                                </m:sSubPr>
                                <m:e>
                                  <m:r>
                                    <a:rPr lang="en-US" altLang="zh-CN" sz="1800" kern="1200" dirty="0" smtClean="0"/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1800" kern="1200" dirty="0" smtClean="0"/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kern="1200" dirty="0" smtClean="0"/>
                            <a:t>) = -2</a:t>
                          </a:r>
                          <a:endParaRPr lang="zh-CN" altLang="en-US" sz="1800" b="1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omic Sans MS" panose="030F0702030302020204" pitchFamily="66" charset="0"/>
                            <a:ea typeface="华文细黑" panose="0201060004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2204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kern="1200" dirty="0" smtClean="0"/>
                            <a:t>状态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kern="1200" dirty="0" smtClean="0"/>
                                  </m:ctrlPr>
                                </m:sSubPr>
                                <m:e>
                                  <m:r>
                                    <a:rPr lang="en-US" altLang="zh-CN" sz="1800" kern="1200" dirty="0"/>
                                    <m:t>𝐬</m:t>
                                  </m:r>
                                </m:e>
                                <m:sub>
                                  <m:r>
                                    <a:rPr lang="en-US" altLang="zh-CN" sz="1800" kern="1200" dirty="0" smtClean="0"/>
                                    <m:t>𝟏</m:t>
                                  </m:r>
                                </m:sub>
                              </m:sSub>
                            </m:oMath>
                          </a14:m>
                          <a:endParaRPr lang="zh-CN" altLang="en-US" sz="1800" b="1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omic Sans MS" panose="030F0702030302020204" pitchFamily="66" charset="0"/>
                            <a:ea typeface="华文细黑" panose="0201060004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200" dirty="0" smtClean="0"/>
                            <a:t>Q(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kern="1200" dirty="0" smtClean="0"/>
                                  </m:ctrlPr>
                                </m:sSubPr>
                                <m:e>
                                  <m:r>
                                    <a:rPr lang="en-US" altLang="zh-CN" sz="1800" kern="1200" dirty="0"/>
                                    <m:t>𝐬</m:t>
                                  </m:r>
                                </m:e>
                                <m:sub>
                                  <m:r>
                                    <a:rPr lang="en-US" altLang="zh-CN" sz="1800" kern="1200" dirty="0" smtClean="0"/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kern="1200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kern="1200" dirty="0" smtClean="0"/>
                                  </m:ctrlPr>
                                </m:sSubPr>
                                <m:e>
                                  <m:r>
                                    <a:rPr lang="en-US" altLang="zh-CN" sz="1800" kern="1200" dirty="0" smtClean="0"/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1800" kern="1200" dirty="0"/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kern="1200" dirty="0" smtClean="0"/>
                            <a:t>) = 2</a:t>
                          </a:r>
                          <a:endParaRPr lang="zh-CN" altLang="en-US" sz="1800" b="1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omic Sans MS" panose="030F0702030302020204" pitchFamily="66" charset="0"/>
                            <a:ea typeface="华文细黑" panose="0201060004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200" dirty="0" smtClean="0"/>
                            <a:t>Q(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kern="1200" dirty="0" smtClean="0"/>
                                  </m:ctrlPr>
                                </m:sSubPr>
                                <m:e>
                                  <m:r>
                                    <a:rPr lang="en-US" altLang="zh-CN" sz="1800" kern="1200" dirty="0"/>
                                    <m:t>𝐬</m:t>
                                  </m:r>
                                </m:e>
                                <m:sub>
                                  <m:r>
                                    <a:rPr lang="en-US" altLang="zh-CN" sz="1800" kern="1200" dirty="0" smtClean="0"/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kern="1200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kern="1200" dirty="0" smtClean="0"/>
                                  </m:ctrlPr>
                                </m:sSubPr>
                                <m:e>
                                  <m:r>
                                    <a:rPr lang="en-US" altLang="zh-CN" sz="1800" kern="1200" dirty="0" smtClean="0"/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1800" kern="1200" dirty="0" smtClean="0"/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kern="1200" dirty="0" smtClean="0"/>
                            <a:t>) = -4</a:t>
                          </a:r>
                          <a:endParaRPr lang="zh-CN" altLang="en-US" sz="1800" b="1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omic Sans MS" panose="030F0702030302020204" pitchFamily="66" charset="0"/>
                            <a:ea typeface="华文细黑" panose="0201060004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2204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kern="1200" dirty="0" smtClean="0"/>
                            <a:t>状态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kern="1200" dirty="0" smtClean="0"/>
                                  </m:ctrlPr>
                                </m:sSubPr>
                                <m:e>
                                  <m:r>
                                    <a:rPr lang="en-US" altLang="zh-CN" sz="1800" kern="1200" dirty="0"/>
                                    <m:t>𝐬</m:t>
                                  </m:r>
                                </m:e>
                                <m:sub>
                                  <m:r>
                                    <a:rPr lang="en-US" altLang="zh-CN" sz="1800" kern="1200" dirty="0" smtClean="0"/>
                                    <m:t>𝟐</m:t>
                                  </m:r>
                                </m:sub>
                              </m:sSub>
                            </m:oMath>
                          </a14:m>
                          <a:endParaRPr lang="zh-CN" altLang="en-US" sz="1800" b="1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omic Sans MS" panose="030F0702030302020204" pitchFamily="66" charset="0"/>
                            <a:ea typeface="华文细黑" panose="0201060004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200" dirty="0" smtClean="0"/>
                            <a:t>Q(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kern="1200" dirty="0" smtClean="0"/>
                                  </m:ctrlPr>
                                </m:sSubPr>
                                <m:e>
                                  <m:r>
                                    <a:rPr lang="en-US" altLang="zh-CN" sz="1800" kern="1200" dirty="0"/>
                                    <m:t>𝐬</m:t>
                                  </m:r>
                                </m:e>
                                <m:sub>
                                  <m:r>
                                    <a:rPr lang="en-US" altLang="zh-CN" sz="1800" kern="1200" dirty="0" smtClean="0"/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kern="1200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kern="1200" dirty="0" smtClean="0"/>
                                  </m:ctrlPr>
                                </m:sSubPr>
                                <m:e>
                                  <m:r>
                                    <a:rPr lang="en-US" altLang="zh-CN" sz="1800" kern="1200" dirty="0" smtClean="0"/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1800" kern="1200" dirty="0"/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kern="1200" dirty="0" smtClean="0"/>
                            <a:t>) = 3</a:t>
                          </a:r>
                          <a:endParaRPr lang="zh-CN" altLang="en-US" sz="1800" b="1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omic Sans MS" panose="030F0702030302020204" pitchFamily="66" charset="0"/>
                            <a:ea typeface="华文细黑" panose="0201060004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200" dirty="0" smtClean="0"/>
                            <a:t>Q(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kern="1200" dirty="0" smtClean="0"/>
                                  </m:ctrlPr>
                                </m:sSubPr>
                                <m:e>
                                  <m:r>
                                    <a:rPr lang="en-US" altLang="zh-CN" sz="1800" kern="1200" dirty="0"/>
                                    <m:t>𝐬</m:t>
                                  </m:r>
                                </m:e>
                                <m:sub>
                                  <m:r>
                                    <a:rPr lang="en-US" altLang="zh-CN" sz="1800" kern="1200" dirty="0" smtClean="0"/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kern="1200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kern="1200" dirty="0" smtClean="0"/>
                                  </m:ctrlPr>
                                </m:sSubPr>
                                <m:e>
                                  <m:r>
                                    <a:rPr lang="en-US" altLang="zh-CN" sz="1800" kern="1200" dirty="0" smtClean="0"/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1800" kern="1200" dirty="0" smtClean="0"/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kern="1200" dirty="0" smtClean="0"/>
                            <a:t>) = -6</a:t>
                          </a:r>
                          <a:endParaRPr lang="zh-CN" altLang="en-US" sz="1800" b="1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omic Sans MS" panose="030F0702030302020204" pitchFamily="66" charset="0"/>
                            <a:ea typeface="华文细黑" panose="0201060004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2204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200" dirty="0" smtClean="0"/>
                            <a:t>…</a:t>
                          </a:r>
                          <a:endParaRPr lang="zh-CN" altLang="en-US" sz="1800" b="1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omic Sans MS" panose="030F0702030302020204" pitchFamily="66" charset="0"/>
                            <a:ea typeface="华文细黑" panose="0201060004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200" dirty="0" smtClean="0"/>
                            <a:t>…</a:t>
                          </a:r>
                          <a:endParaRPr lang="zh-CN" altLang="en-US" sz="1800" b="1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omic Sans MS" panose="030F0702030302020204" pitchFamily="66" charset="0"/>
                            <a:ea typeface="华文细黑" panose="0201060004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200" dirty="0" smtClean="0"/>
                            <a:t>…</a:t>
                          </a:r>
                          <a:endParaRPr lang="zh-CN" altLang="en-US" sz="1800" b="1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omic Sans MS" panose="030F0702030302020204" pitchFamily="66" charset="0"/>
                            <a:ea typeface="华文细黑" panose="0201060004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802141"/>
                  </p:ext>
                </p:extLst>
              </p:nvPr>
            </p:nvGraphicFramePr>
            <p:xfrm>
              <a:off x="3716117" y="2043116"/>
              <a:ext cx="6656754" cy="18288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218918"/>
                    <a:gridCol w="2218918"/>
                    <a:gridCol w="2218918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000" t="-13333" r="-100822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549" t="-13333" r="-1099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75" t="-113333" r="-20137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000" t="-113333" r="-10082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549" t="-113333" r="-1099" b="-3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75" t="-209836" r="-201374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000" t="-209836" r="-100822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549" t="-209836" r="-1099" b="-221311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75" t="-315000" r="-201374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000" t="-315000" r="-100822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549" t="-315000" r="-1099" b="-12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200" dirty="0" smtClean="0"/>
                            <a:t>…</a:t>
                          </a:r>
                          <a:endParaRPr lang="zh-CN" altLang="en-US" sz="1800" b="1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omic Sans MS" panose="030F0702030302020204" pitchFamily="66" charset="0"/>
                            <a:ea typeface="华文细黑" panose="0201060004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200" dirty="0" smtClean="0"/>
                            <a:t>…</a:t>
                          </a:r>
                          <a:endParaRPr lang="zh-CN" altLang="en-US" sz="1800" b="1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omic Sans MS" panose="030F0702030302020204" pitchFamily="66" charset="0"/>
                            <a:ea typeface="华文细黑" panose="0201060004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200" dirty="0" smtClean="0"/>
                            <a:t>…</a:t>
                          </a:r>
                          <a:endParaRPr lang="zh-CN" altLang="en-US" sz="1800" b="1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omic Sans MS" panose="030F0702030302020204" pitchFamily="66" charset="0"/>
                            <a:ea typeface="华文细黑" panose="0201060004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矩形 11"/>
          <p:cNvSpPr/>
          <p:nvPr/>
        </p:nvSpPr>
        <p:spPr>
          <a:xfrm>
            <a:off x="5882099" y="2441771"/>
            <a:ext cx="1859458" cy="34755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" name="线形标注 1 12"/>
          <p:cNvSpPr/>
          <p:nvPr/>
        </p:nvSpPr>
        <p:spPr>
          <a:xfrm>
            <a:off x="7384788" y="1324790"/>
            <a:ext cx="1546941" cy="610589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如何获取与更新？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17" y="2441771"/>
            <a:ext cx="1219200" cy="1219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2033441" y="5199562"/>
                <a:ext cx="14976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Q(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𝐬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𝒂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 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: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=  </a:t>
                </a:r>
                <a:endParaRPr kumimoji="1" lang="zh-CN" altLang="en-US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441" y="5199562"/>
                <a:ext cx="149769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673" t="-9836" r="-653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5401281" y="5194114"/>
                <a:ext cx="182893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 smtClean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[r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dirty="0">
                                <a:solidFill>
                                  <a:schemeClr val="accent2"/>
                                </a:solidFill>
                                <a:latin typeface="Microsoft YaHei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dirty="0">
                                <a:solidFill>
                                  <a:schemeClr val="accent2"/>
                                </a:solidFill>
                                <a:latin typeface="Microsoft YaHei" charset="0"/>
                                <a:ea typeface="Microsoft YaHei" charset="0"/>
                                <a:cs typeface="Microsoft YaHei" charset="0"/>
                              </a:rPr>
                              <m:t>𝐬</m:t>
                            </m:r>
                          </m:e>
                          <m:sub>
                            <m:r>
                              <a:rPr kumimoji="1" lang="en-US" altLang="zh-CN" dirty="0">
                                <a:solidFill>
                                  <a:schemeClr val="accent2"/>
                                </a:solidFill>
                                <a:latin typeface="Microsoft YaHei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|</m:t>
                        </m:r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𝐬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𝒂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</a:t>
                </a:r>
                <a:endParaRPr kumimoji="1" lang="zh-CN" altLang="en-US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281" y="5194114"/>
                <a:ext cx="1828933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2667" t="-7576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4810408" y="4484880"/>
                <a:ext cx="3010678" cy="6711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从状态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rgbClr val="C00000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rgbClr val="C00000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𝐬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rgbClr val="C00000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𝟎</m:t>
                        </m:r>
                      </m:sub>
                    </m:sSub>
                    <m:r>
                      <a:rPr kumimoji="1" lang="zh-CN" altLang="en-US" dirty="0">
                        <a:solidFill>
                          <a:srgbClr val="C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经过</m:t>
                    </m:r>
                  </m:oMath>
                </a14:m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动作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rgbClr val="C00000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dirty="0">
                            <a:solidFill>
                              <a:srgbClr val="C00000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a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rgbClr val="C00000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𝟎</m:t>
                        </m:r>
                      </m:sub>
                    </m:sSub>
                    <m:r>
                      <a:rPr kumimoji="1" lang="zh-CN" altLang="en-US" dirty="0">
                        <a:solidFill>
                          <a:srgbClr val="C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转换</m:t>
                    </m:r>
                  </m:oMath>
                </a14:m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到状态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𝐬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sub>
                    </m:sSub>
                    <m:r>
                      <a:rPr kumimoji="1" lang="zh-CN" altLang="en-US" dirty="0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所获得的</m:t>
                    </m:r>
                  </m:oMath>
                </a14:m>
                <a:r>
                  <a:rPr kumimoji="1" lang="zh-CN" altLang="en-US" dirty="0">
                    <a:solidFill>
                      <a:srgbClr val="C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奖励</a:t>
                </a:r>
                <a:endParaRPr kumimoji="1" lang="zh-CN" altLang="en-US" dirty="0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408" y="4484880"/>
                <a:ext cx="3010678" cy="671146"/>
              </a:xfrm>
              <a:prstGeom prst="rect">
                <a:avLst/>
              </a:prstGeom>
              <a:blipFill rotWithShape="0">
                <a:blip r:embed="rId7"/>
                <a:stretch>
                  <a:fillRect l="-1619" t="-5455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7439503" y="5195472"/>
            <a:ext cx="281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+   </a:t>
            </a:r>
            <a:endParaRPr kumimoji="1" lang="zh-CN" altLang="en-US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8030375" y="5194113"/>
                <a:ext cx="19493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mtClean="0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𝛾</m:t>
                    </m:r>
                    <m:r>
                      <a:rPr kumimoji="1" lang="en-US" altLang="zh-CN" smtClean="0">
                        <a:solidFill>
                          <a:srgbClr val="C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𝑀𝐴𝑋</m:t>
                    </m:r>
                    <m:r>
                      <a:rPr kumimoji="1" lang="en-US" altLang="zh-CN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 </m:t>
                    </m:r>
                    <m:r>
                      <a:rPr kumimoji="1" lang="en-US" altLang="zh-CN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𝑄</m:t>
                    </m:r>
                    <m:r>
                      <a:rPr kumimoji="1" lang="en-US" altLang="zh-CN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𝐬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sub>
                    </m:sSub>
                    <m:r>
                      <a:rPr kumimoji="1" lang="zh-CN" altLang="en-US" dirty="0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，</m:t>
                    </m:r>
                    <m:r>
                      <m:rPr>
                        <m:sty m:val="p"/>
                      </m:rPr>
                      <a:rPr kumimoji="1" lang="en-US" altLang="zh-CN" dirty="0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a</m:t>
                    </m:r>
                    <m:r>
                      <a:rPr kumimoji="1" lang="en-US" altLang="zh-CN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)</m:t>
                    </m:r>
                    <m:r>
                      <a:rPr kumimoji="1" lang="en-US" altLang="zh-CN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]</m:t>
                    </m:r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  </a:t>
                </a:r>
                <a:endParaRPr kumimoji="1" lang="zh-CN" altLang="en-US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375" y="5194113"/>
                <a:ext cx="1949323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7721495" y="4484880"/>
                <a:ext cx="3010678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𝐬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sub>
                    </m:sSub>
                    <m:r>
                      <a:rPr kumimoji="1" lang="zh-CN" altLang="en-US" dirty="0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下</m:t>
                    </m:r>
                  </m:oMath>
                </a14:m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可获得</a:t>
                </a:r>
                <a:r>
                  <a:rPr kumimoji="1" lang="zh-CN" altLang="en-US" dirty="0">
                    <a:solidFill>
                      <a:srgbClr val="C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最大奖励</a:t>
                </a:r>
                <a:r>
                  <a:rPr lang="zh-CN" altLang="en-US" sz="2000" dirty="0" smtClean="0">
                    <a:solidFill>
                      <a:srgbClr val="6ED5E0"/>
                    </a:solidFill>
                    <a:latin typeface="Comic Sans MS" panose="030F0702030302020204" pitchFamily="66" charset="0"/>
                    <a:ea typeface="华文细黑" panose="02010600040101010101" pitchFamily="2" charset="-122"/>
                  </a:rPr>
                  <a:t>的</a:t>
                </a: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动作的</a:t>
                </a:r>
                <a:r>
                  <a:rPr kumimoji="1" lang="en-US" altLang="zh-CN" dirty="0">
                    <a:solidFill>
                      <a:srgbClr val="C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Q</a:t>
                </a: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值</a:t>
                </a:r>
                <a:endParaRPr kumimoji="1" lang="zh-CN" altLang="en-US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495" y="4484880"/>
                <a:ext cx="3010678" cy="677108"/>
              </a:xfrm>
              <a:prstGeom prst="rect">
                <a:avLst/>
              </a:prstGeom>
              <a:blipFill rotWithShape="0">
                <a:blip r:embed="rId9"/>
                <a:stretch>
                  <a:fillRect l="-1822" t="-5405" b="-1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4727731" y="5200909"/>
                <a:ext cx="48372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dirty="0">
                          <a:solidFill>
                            <a:srgbClr val="C00000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m:t>𝛼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731" y="5200909"/>
                <a:ext cx="483729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左大括号 26"/>
          <p:cNvSpPr/>
          <p:nvPr/>
        </p:nvSpPr>
        <p:spPr>
          <a:xfrm rot="16200000">
            <a:off x="7535615" y="3568427"/>
            <a:ext cx="142762" cy="4302051"/>
          </a:xfrm>
          <a:prstGeom prst="leftBrac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Comic Sans MS" panose="030F0702030302020204" pitchFamily="66" charset="0"/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64350" y="5837886"/>
            <a:ext cx="35142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Q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现实（获取了实际的奖励</a:t>
            </a:r>
            <a:r>
              <a:rPr kumimoji="1"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r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）</a:t>
            </a:r>
            <a:endParaRPr kumimoji="1" lang="zh-CN" altLang="en-US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3502902" y="5192766"/>
                <a:ext cx="14976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Q(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𝐬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𝒂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 +  </a:t>
                </a:r>
                <a:endParaRPr kumimoji="1" lang="zh-CN" altLang="en-US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902" y="5192766"/>
                <a:ext cx="1497699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3673" t="-10000" r="-285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218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12" grpId="0" bldLvl="0" animBg="1"/>
      <p:bldP spid="13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7" grpId="0" bldLvl="0" animBg="1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III. Methodology</a:t>
            </a:r>
            <a:endParaRPr lang="zh-CN" altLang="en-US" dirty="0"/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2349028" y="1063587"/>
            <a:ext cx="6331622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 dirty="0"/>
              <a:t>3.1 Convolutional Neural Network Blocks</a:t>
            </a:r>
            <a:endParaRPr kumimoji="1" lang="zh-CN" altLang="en-US" sz="2000" b="0" dirty="0"/>
          </a:p>
        </p:txBody>
      </p:sp>
      <p:sp>
        <p:nvSpPr>
          <p:cNvPr id="34" name="文本占位符 1"/>
          <p:cNvSpPr txBox="1">
            <a:spLocks/>
          </p:cNvSpPr>
          <p:nvPr/>
        </p:nvSpPr>
        <p:spPr>
          <a:xfrm>
            <a:off x="3819387" y="2202091"/>
            <a:ext cx="5949323" cy="413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800" b="0" dirty="0" smtClean="0"/>
              <a:t>Share </a:t>
            </a:r>
            <a:r>
              <a:rPr kumimoji="1" lang="en-US" altLang="zh-CN" sz="1800" b="0" dirty="0" smtClean="0">
                <a:solidFill>
                  <a:srgbClr val="C00000"/>
                </a:solidFill>
              </a:rPr>
              <a:t>similar structure</a:t>
            </a:r>
            <a:endParaRPr kumimoji="1" lang="zh-CN" altLang="en-US" sz="1800" b="0" dirty="0">
              <a:solidFill>
                <a:srgbClr val="C00000"/>
              </a:solidFill>
            </a:endParaRPr>
          </a:p>
        </p:txBody>
      </p:sp>
      <p:sp>
        <p:nvSpPr>
          <p:cNvPr id="10" name="文本占位符 1"/>
          <p:cNvSpPr txBox="1">
            <a:spLocks/>
          </p:cNvSpPr>
          <p:nvPr/>
        </p:nvSpPr>
        <p:spPr>
          <a:xfrm>
            <a:off x="3819387" y="2809443"/>
            <a:ext cx="5417223" cy="413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800" b="0" dirty="0"/>
              <a:t>with different </a:t>
            </a:r>
            <a:r>
              <a:rPr kumimoji="1" lang="en-US" altLang="zh-CN" sz="1800" b="0" dirty="0" smtClean="0"/>
              <a:t>weights and filter numbers</a:t>
            </a:r>
            <a:endParaRPr kumimoji="1" lang="zh-CN" altLang="en-US" sz="1800" b="0" dirty="0"/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3348092" y="1681983"/>
            <a:ext cx="6807285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b="0" dirty="0"/>
              <a:t>Block</a:t>
            </a:r>
            <a:endParaRPr kumimoji="1" lang="zh-CN" altLang="en-US" sz="2000" b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71" y="3721595"/>
            <a:ext cx="3058829" cy="20392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839" y="3830984"/>
            <a:ext cx="5877967" cy="1820439"/>
          </a:xfrm>
          <a:prstGeom prst="rect">
            <a:avLst/>
          </a:prstGeom>
        </p:spPr>
      </p:pic>
      <p:sp>
        <p:nvSpPr>
          <p:cNvPr id="15" name="文本占位符 1"/>
          <p:cNvSpPr txBox="1">
            <a:spLocks/>
          </p:cNvSpPr>
          <p:nvPr/>
        </p:nvSpPr>
        <p:spPr>
          <a:xfrm>
            <a:off x="1857375" y="6053298"/>
            <a:ext cx="2574925" cy="413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N ×(7 </a:t>
            </a:r>
            <a:r>
              <a:rPr lang="zh-CN" altLang="zh-CN" sz="1800" dirty="0"/>
              <a:t>×</a:t>
            </a:r>
            <a:r>
              <a:rPr lang="en-US" altLang="zh-CN" sz="1800" dirty="0"/>
              <a:t>7 </a:t>
            </a:r>
            <a:r>
              <a:rPr lang="zh-CN" altLang="zh-CN" sz="1800" dirty="0"/>
              <a:t>×</a:t>
            </a:r>
            <a:r>
              <a:rPr lang="en-US" altLang="zh-CN" sz="1800" dirty="0"/>
              <a:t>C)=49NC</a:t>
            </a:r>
            <a:endParaRPr kumimoji="1" lang="zh-CN" altLang="en-US" sz="1800" b="0" dirty="0"/>
          </a:p>
        </p:txBody>
      </p:sp>
      <p:sp>
        <p:nvSpPr>
          <p:cNvPr id="16" name="文本占位符 1"/>
          <p:cNvSpPr txBox="1">
            <a:spLocks/>
          </p:cNvSpPr>
          <p:nvPr/>
        </p:nvSpPr>
        <p:spPr>
          <a:xfrm>
            <a:off x="7166359" y="6053296"/>
            <a:ext cx="2989018" cy="413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zh-CN" sz="1800" dirty="0"/>
              <a:t>3×N ×(3 ×3 ×C)=27NC</a:t>
            </a:r>
            <a:endParaRPr kumimoji="1" lang="zh-CN" altLang="en-US" sz="1800" b="0" dirty="0"/>
          </a:p>
        </p:txBody>
      </p:sp>
      <p:sp>
        <p:nvSpPr>
          <p:cNvPr id="5" name="矩形 4"/>
          <p:cNvSpPr/>
          <p:nvPr/>
        </p:nvSpPr>
        <p:spPr>
          <a:xfrm>
            <a:off x="5422900" y="3721595"/>
            <a:ext cx="6108700" cy="203921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"/>
          <p:cNvSpPr txBox="1">
            <a:spLocks/>
          </p:cNvSpPr>
          <p:nvPr/>
        </p:nvSpPr>
        <p:spPr>
          <a:xfrm>
            <a:off x="10007167" y="3829231"/>
            <a:ext cx="1477578" cy="413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zh-CN" sz="1800" dirty="0">
                <a:solidFill>
                  <a:srgbClr val="C00000"/>
                </a:solidFill>
              </a:rPr>
              <a:t>stem block</a:t>
            </a:r>
            <a:endParaRPr kumimoji="1" lang="zh-CN" altLang="en-US" sz="1800" b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12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5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III. Methodology</a:t>
            </a:r>
            <a:endParaRPr lang="zh-CN" altLang="en-US" dirty="0"/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2349028" y="1063587"/>
            <a:ext cx="6331622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 dirty="0"/>
              <a:t>3.1 Convolutional Neural Network Blocks</a:t>
            </a:r>
            <a:endParaRPr kumimoji="1" lang="zh-CN" altLang="en-US" sz="2000" b="0" dirty="0"/>
          </a:p>
        </p:txBody>
      </p:sp>
      <p:sp>
        <p:nvSpPr>
          <p:cNvPr id="10" name="文本占位符 1"/>
          <p:cNvSpPr txBox="1">
            <a:spLocks/>
          </p:cNvSpPr>
          <p:nvPr/>
        </p:nvSpPr>
        <p:spPr>
          <a:xfrm>
            <a:off x="2183928" y="5634088"/>
            <a:ext cx="3651972" cy="413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b="0" dirty="0"/>
              <a:t>Network Structure Code Space</a:t>
            </a:r>
            <a:endParaRPr kumimoji="1" lang="zh-CN" altLang="en-US" sz="1800" b="0" dirty="0"/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2717225" y="1737083"/>
            <a:ext cx="4374769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b="0" dirty="0"/>
              <a:t>Network </a:t>
            </a:r>
            <a:r>
              <a:rPr kumimoji="1" lang="en-US" altLang="zh-CN" sz="2000" b="0" dirty="0" smtClean="0"/>
              <a:t>Structure Code </a:t>
            </a:r>
            <a:r>
              <a:rPr kumimoji="1" lang="en-US" altLang="zh-CN" sz="2000" b="0" dirty="0"/>
              <a:t>(NSC)</a:t>
            </a:r>
            <a:endParaRPr kumimoji="1" lang="zh-CN" altLang="en-US" sz="2000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51" y="2731660"/>
            <a:ext cx="6043744" cy="26508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147" y="1177887"/>
            <a:ext cx="3961905" cy="5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5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III. Methodology</a:t>
            </a:r>
            <a:endParaRPr lang="zh-CN" altLang="en-US" dirty="0"/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2349028" y="1063587"/>
            <a:ext cx="6331622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 dirty="0"/>
              <a:t>3.1 Convolutional Neural Network Blocks</a:t>
            </a:r>
            <a:endParaRPr kumimoji="1" lang="zh-CN" altLang="en-US" sz="2000" b="0" dirty="0"/>
          </a:p>
        </p:txBody>
      </p:sp>
      <p:sp>
        <p:nvSpPr>
          <p:cNvPr id="10" name="文本占位符 1"/>
          <p:cNvSpPr txBox="1">
            <a:spLocks/>
          </p:cNvSpPr>
          <p:nvPr/>
        </p:nvSpPr>
        <p:spPr>
          <a:xfrm>
            <a:off x="4917229" y="5615402"/>
            <a:ext cx="662379" cy="413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dirty="0">
                <a:solidFill>
                  <a:srgbClr val="C00000"/>
                </a:solidFill>
              </a:rPr>
              <a:t>PCC</a:t>
            </a:r>
            <a:endParaRPr kumimoji="1" lang="zh-CN" altLang="en-US" sz="1800" dirty="0">
              <a:solidFill>
                <a:srgbClr val="C00000"/>
              </a:solidFill>
            </a:endParaRPr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2349028" y="1662708"/>
            <a:ext cx="5410775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b="0" dirty="0"/>
              <a:t>Pre-activation Convolutional Cell (PCC)</a:t>
            </a:r>
            <a:endParaRPr kumimoji="1" lang="zh-CN" altLang="en-US" sz="2000" b="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147" y="1177887"/>
            <a:ext cx="3961905" cy="51714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582147" y="2476196"/>
            <a:ext cx="1193800" cy="5080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左箭头 2"/>
          <p:cNvSpPr/>
          <p:nvPr/>
        </p:nvSpPr>
        <p:spPr>
          <a:xfrm rot="20400912">
            <a:off x="6046981" y="2876678"/>
            <a:ext cx="1324086" cy="38100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583294" y="2770011"/>
            <a:ext cx="1198343" cy="711159"/>
          </a:xfrm>
          <a:prstGeom prst="roundRect">
            <a:avLst/>
          </a:prstGeom>
          <a:solidFill>
            <a:srgbClr val="36A058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CN" altLang="en-US" sz="1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583294" y="3898526"/>
            <a:ext cx="1198343" cy="711159"/>
          </a:xfrm>
          <a:prstGeom prst="roundRect">
            <a:avLst/>
          </a:prstGeom>
          <a:solidFill>
            <a:srgbClr val="CA5337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583294" y="5027041"/>
            <a:ext cx="1198343" cy="711159"/>
          </a:xfrm>
          <a:prstGeom prst="roundRect">
            <a:avLst/>
          </a:prstGeom>
          <a:solidFill>
            <a:srgbClr val="36A058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</a:t>
            </a:r>
            <a:endParaRPr lang="zh-CN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>
            <a:stCxn id="14" idx="2"/>
            <a:endCxn id="15" idx="0"/>
          </p:cNvCxnSpPr>
          <p:nvPr/>
        </p:nvCxnSpPr>
        <p:spPr>
          <a:xfrm>
            <a:off x="4182466" y="3481170"/>
            <a:ext cx="0" cy="417356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5" idx="2"/>
            <a:endCxn id="16" idx="0"/>
          </p:cNvCxnSpPr>
          <p:nvPr/>
        </p:nvCxnSpPr>
        <p:spPr>
          <a:xfrm>
            <a:off x="4182466" y="4609685"/>
            <a:ext cx="0" cy="417356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14" idx="0"/>
          </p:cNvCxnSpPr>
          <p:nvPr/>
        </p:nvCxnSpPr>
        <p:spPr>
          <a:xfrm>
            <a:off x="4182465" y="2479697"/>
            <a:ext cx="1" cy="29031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4180331" y="5738200"/>
            <a:ext cx="1" cy="29031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277340" y="2411733"/>
            <a:ext cx="2437860" cy="37181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238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3" grpId="0" animBg="1"/>
      <p:bldP spid="14" grpId="0" animBg="1"/>
      <p:bldP spid="15" grpId="0" animBg="1"/>
      <p:bldP spid="16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III. Methodology</a:t>
            </a:r>
            <a:endParaRPr lang="zh-CN" altLang="en-US" dirty="0"/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2349028" y="960470"/>
            <a:ext cx="6331622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 dirty="0"/>
              <a:t>3.2 Designing Network Blocks With Q-Learning</a:t>
            </a:r>
            <a:endParaRPr kumimoji="1" lang="zh-CN" altLang="en-US" sz="2000" b="0" dirty="0"/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2681042" y="1662707"/>
            <a:ext cx="660628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b="0" dirty="0" smtClean="0"/>
              <a:t>Q-learning —— </a:t>
            </a:r>
            <a:r>
              <a:rPr kumimoji="1" lang="en-US" altLang="zh-CN" sz="2000" b="0" dirty="0" smtClean="0">
                <a:solidFill>
                  <a:srgbClr val="C00000"/>
                </a:solidFill>
              </a:rPr>
              <a:t>maximize the  cumulative reward </a:t>
            </a:r>
            <a:endParaRPr kumimoji="1" lang="zh-CN" altLang="en-US" sz="20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占位符 1"/>
              <p:cNvSpPr txBox="1">
                <a:spLocks/>
              </p:cNvSpPr>
              <p:nvPr/>
            </p:nvSpPr>
            <p:spPr>
              <a:xfrm>
                <a:off x="2880805" y="2364944"/>
                <a:ext cx="5949323" cy="413112"/>
              </a:xfrm>
              <a:prstGeom prst="rect">
                <a:avLst/>
              </a:prstGeom>
              <a:ln w="12700" cmpd="sng">
                <a:noFill/>
              </a:ln>
            </p:spPr>
            <p:txBody>
              <a:bodyPr vert="horz" anchor="ctr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1800" b="0" dirty="0" smtClean="0"/>
                  <a:t>State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kumimoji="1"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zh-CN" altLang="en-US" sz="1800" b="0" dirty="0" smtClean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sz="1800" b="0" dirty="0" smtClean="0">
                    <a:solidFill>
                      <a:srgbClr val="C00000"/>
                    </a:solidFill>
                  </a:rPr>
                  <a:t>state of current layer (5-D vector)</a:t>
                </a:r>
                <a:endParaRPr kumimoji="1" lang="zh-CN" altLang="en-US" sz="1800" b="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9" name="文本占位符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805" y="2364944"/>
                <a:ext cx="5949323" cy="413112"/>
              </a:xfrm>
              <a:prstGeom prst="rect">
                <a:avLst/>
              </a:prstGeom>
              <a:blipFill rotWithShape="0">
                <a:blip r:embed="rId3"/>
                <a:stretch>
                  <a:fillRect l="-717" t="-4412" b="-14706"/>
                </a:stretch>
              </a:blipFill>
              <a:ln w="12700" cmpd="sng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占位符 1"/>
              <p:cNvSpPr txBox="1">
                <a:spLocks/>
              </p:cNvSpPr>
              <p:nvPr/>
            </p:nvSpPr>
            <p:spPr>
              <a:xfrm>
                <a:off x="2880805" y="2950724"/>
                <a:ext cx="6656895" cy="413112"/>
              </a:xfrm>
              <a:prstGeom prst="rect">
                <a:avLst/>
              </a:prstGeom>
              <a:ln w="12700" cmpd="sng">
                <a:noFill/>
              </a:ln>
            </p:spPr>
            <p:txBody>
              <a:bodyPr vert="horz" anchor="ctr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1800" b="0" dirty="0" smtClean="0"/>
                  <a:t>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kumimoji="1"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kumimoji="1"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zh-CN" altLang="en-US" sz="1800" b="0" dirty="0" smtClean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sz="1800" b="0" dirty="0">
                    <a:solidFill>
                      <a:srgbClr val="C00000"/>
                    </a:solidFill>
                  </a:rPr>
                  <a:t>decision for the next successive layer</a:t>
                </a:r>
                <a:endParaRPr kumimoji="1" lang="zh-CN" altLang="en-US" sz="1800" b="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0" name="文本占位符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805" y="2950724"/>
                <a:ext cx="6656895" cy="413112"/>
              </a:xfrm>
              <a:prstGeom prst="rect">
                <a:avLst/>
              </a:prstGeom>
              <a:blipFill rotWithShape="0">
                <a:blip r:embed="rId4"/>
                <a:stretch>
                  <a:fillRect l="-641" t="-4412" b="-14706"/>
                </a:stretch>
              </a:blipFill>
              <a:ln w="12700" cmpd="sng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756" y="3562739"/>
            <a:ext cx="7488372" cy="24461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占位符 1"/>
              <p:cNvSpPr txBox="1">
                <a:spLocks/>
              </p:cNvSpPr>
              <p:nvPr/>
            </p:nvSpPr>
            <p:spPr>
              <a:xfrm>
                <a:off x="4048379" y="6207757"/>
                <a:ext cx="2932920" cy="413112"/>
              </a:xfrm>
              <a:prstGeom prst="rect">
                <a:avLst/>
              </a:prstGeom>
              <a:ln w="12700" cmpd="sng">
                <a:noFill/>
              </a:ln>
            </p:spPr>
            <p:txBody>
              <a:bodyPr vert="horz" anchor="ctr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sz="1800" b="0" dirty="0" smtClean="0">
                    <a:solidFill>
                      <a:schemeClr val="accent2"/>
                    </a:solidFill>
                  </a:rPr>
                  <a:t>Process : </a:t>
                </a:r>
                <a:r>
                  <a:rPr kumimoji="1" lang="en-US" altLang="zh-CN" sz="1800" b="0" dirty="0" smtClean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CN" sz="1800" b="0" dirty="0" smtClean="0">
                    <a:solidFill>
                      <a:srgbClr val="C00000"/>
                    </a:solidFill>
                  </a:rPr>
                  <a:t>,a(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18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CN" sz="1800" b="0" dirty="0" smtClean="0">
                    <a:solidFill>
                      <a:srgbClr val="C00000"/>
                    </a:solidFill>
                  </a:rPr>
                  <a:t>))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zh-CN" altLang="en-US" sz="1800" b="0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18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zh-CN" altLang="en-US" sz="1800" b="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1" name="文本占位符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379" y="6207757"/>
                <a:ext cx="2932920" cy="413112"/>
              </a:xfrm>
              <a:prstGeom prst="rect">
                <a:avLst/>
              </a:prstGeom>
              <a:blipFill rotWithShape="0">
                <a:blip r:embed="rId6"/>
                <a:stretch>
                  <a:fillRect l="-1663" t="-4412" b="-14706"/>
                </a:stretch>
              </a:blipFill>
              <a:ln w="12700" cmpd="sng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7328" y="3536504"/>
            <a:ext cx="1344472" cy="245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04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III. Methodology</a:t>
            </a:r>
            <a:endParaRPr lang="zh-CN" altLang="en-US" dirty="0"/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2349028" y="960470"/>
            <a:ext cx="6331622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 dirty="0"/>
              <a:t>3.2 Designing Network Blocks With Q-Learning</a:t>
            </a:r>
            <a:endParaRPr kumimoji="1" lang="zh-CN" altLang="en-US" sz="2000" b="0" dirty="0"/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2681042" y="1662707"/>
            <a:ext cx="660628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b="0" dirty="0" smtClean="0"/>
              <a:t>Q-learning —— </a:t>
            </a:r>
            <a:r>
              <a:rPr kumimoji="1" lang="en-US" altLang="zh-CN" sz="2000" b="0" dirty="0" smtClean="0">
                <a:solidFill>
                  <a:srgbClr val="C00000"/>
                </a:solidFill>
              </a:rPr>
              <a:t>maximize the  cumulative reward </a:t>
            </a:r>
            <a:endParaRPr kumimoji="1" lang="zh-CN" altLang="en-US" sz="20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占位符 1"/>
              <p:cNvSpPr txBox="1">
                <a:spLocks/>
              </p:cNvSpPr>
              <p:nvPr/>
            </p:nvSpPr>
            <p:spPr>
              <a:xfrm>
                <a:off x="2880805" y="2364944"/>
                <a:ext cx="5949323" cy="413112"/>
              </a:xfrm>
              <a:prstGeom prst="rect">
                <a:avLst/>
              </a:prstGeom>
              <a:ln w="12700" cmpd="sng">
                <a:noFill/>
              </a:ln>
            </p:spPr>
            <p:txBody>
              <a:bodyPr vert="horz" anchor="ctr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1800" b="0" dirty="0" smtClean="0"/>
                  <a:t>State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kumimoji="1"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zh-CN" altLang="en-US" sz="1800" b="0" dirty="0" smtClean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sz="1800" b="0" dirty="0" smtClean="0">
                    <a:solidFill>
                      <a:srgbClr val="C00000"/>
                    </a:solidFill>
                  </a:rPr>
                  <a:t>state of current layer (5-D vector)</a:t>
                </a:r>
                <a:endParaRPr kumimoji="1" lang="zh-CN" altLang="en-US" sz="1800" b="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9" name="文本占位符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805" y="2364944"/>
                <a:ext cx="5949323" cy="413112"/>
              </a:xfrm>
              <a:prstGeom prst="rect">
                <a:avLst/>
              </a:prstGeom>
              <a:blipFill rotWithShape="0">
                <a:blip r:embed="rId3"/>
                <a:stretch>
                  <a:fillRect l="-717" t="-4412" b="-14706"/>
                </a:stretch>
              </a:blipFill>
              <a:ln w="12700" cmpd="sng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占位符 1"/>
              <p:cNvSpPr txBox="1">
                <a:spLocks/>
              </p:cNvSpPr>
              <p:nvPr/>
            </p:nvSpPr>
            <p:spPr>
              <a:xfrm>
                <a:off x="2880805" y="2950724"/>
                <a:ext cx="6656895" cy="413112"/>
              </a:xfrm>
              <a:prstGeom prst="rect">
                <a:avLst/>
              </a:prstGeom>
              <a:ln w="12700" cmpd="sng">
                <a:noFill/>
              </a:ln>
            </p:spPr>
            <p:txBody>
              <a:bodyPr vert="horz" anchor="ctr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1800" b="0" dirty="0" smtClean="0"/>
                  <a:t>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kumimoji="1"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kumimoji="1"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zh-CN" altLang="en-US" sz="1800" b="0" dirty="0" smtClean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sz="1800" b="0" dirty="0">
                    <a:solidFill>
                      <a:srgbClr val="C00000"/>
                    </a:solidFill>
                  </a:rPr>
                  <a:t>decision for the next successive layer</a:t>
                </a:r>
                <a:endParaRPr kumimoji="1" lang="zh-CN" altLang="en-US" sz="1800" b="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0" name="文本占位符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805" y="2950724"/>
                <a:ext cx="6656895" cy="413112"/>
              </a:xfrm>
              <a:prstGeom prst="rect">
                <a:avLst/>
              </a:prstGeom>
              <a:blipFill rotWithShape="0">
                <a:blip r:embed="rId4"/>
                <a:stretch>
                  <a:fillRect l="-641" t="-4412" b="-14706"/>
                </a:stretch>
              </a:blipFill>
              <a:ln w="12700" cmpd="sng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2277951" y="4386762"/>
                <a:ext cx="14976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Q(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𝐬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𝒂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 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: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=  </a:t>
                </a:r>
                <a:endParaRPr kumimoji="1" lang="zh-CN" altLang="en-US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951" y="4386762"/>
                <a:ext cx="149769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673" t="-10000" r="-6531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/>
              <p:cNvSpPr/>
              <p:nvPr/>
            </p:nvSpPr>
            <p:spPr>
              <a:xfrm>
                <a:off x="5645791" y="4381314"/>
                <a:ext cx="182893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 smtClean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[r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dirty="0">
                                <a:solidFill>
                                  <a:schemeClr val="accent2"/>
                                </a:solidFill>
                                <a:latin typeface="Microsoft YaHei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dirty="0">
                                <a:solidFill>
                                  <a:schemeClr val="accent2"/>
                                </a:solidFill>
                                <a:latin typeface="Microsoft YaHei" charset="0"/>
                                <a:ea typeface="Microsoft YaHei" charset="0"/>
                                <a:cs typeface="Microsoft YaHei" charset="0"/>
                              </a:rPr>
                              <m:t>𝐬</m:t>
                            </m:r>
                          </m:e>
                          <m:sub>
                            <m:r>
                              <a:rPr kumimoji="1" lang="en-US" altLang="zh-CN" dirty="0">
                                <a:solidFill>
                                  <a:schemeClr val="accent2"/>
                                </a:solidFill>
                                <a:latin typeface="Microsoft YaHei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|</m:t>
                        </m:r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𝐬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𝒂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</a:t>
                </a:r>
                <a:endParaRPr kumimoji="1" lang="zh-CN" altLang="en-US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791" y="4381314"/>
                <a:ext cx="1828933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2667" t="-9231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/>
              <p:cNvSpPr/>
              <p:nvPr/>
            </p:nvSpPr>
            <p:spPr>
              <a:xfrm>
                <a:off x="5054918" y="3672080"/>
                <a:ext cx="3010678" cy="6711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从状态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rgbClr val="C00000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rgbClr val="C00000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𝐬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rgbClr val="C00000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𝟎</m:t>
                        </m:r>
                      </m:sub>
                    </m:sSub>
                    <m:r>
                      <a:rPr kumimoji="1" lang="zh-CN" altLang="en-US" dirty="0">
                        <a:solidFill>
                          <a:srgbClr val="C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经过</m:t>
                    </m:r>
                  </m:oMath>
                </a14:m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动作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rgbClr val="C00000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dirty="0">
                            <a:solidFill>
                              <a:srgbClr val="C00000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a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rgbClr val="C00000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𝟎</m:t>
                        </m:r>
                      </m:sub>
                    </m:sSub>
                    <m:r>
                      <a:rPr kumimoji="1" lang="zh-CN" altLang="en-US" dirty="0">
                        <a:solidFill>
                          <a:srgbClr val="C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转换</m:t>
                    </m:r>
                  </m:oMath>
                </a14:m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到状态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𝐬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sub>
                    </m:sSub>
                    <m:r>
                      <a:rPr kumimoji="1" lang="zh-CN" altLang="en-US" dirty="0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所获得的</m:t>
                    </m:r>
                  </m:oMath>
                </a14:m>
                <a:r>
                  <a:rPr kumimoji="1" lang="zh-CN" altLang="en-US" dirty="0">
                    <a:solidFill>
                      <a:srgbClr val="C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奖励</a:t>
                </a:r>
                <a:endParaRPr kumimoji="1" lang="zh-CN" altLang="en-US" dirty="0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918" y="3672080"/>
                <a:ext cx="3010678" cy="671146"/>
              </a:xfrm>
              <a:prstGeom prst="rect">
                <a:avLst/>
              </a:prstGeom>
              <a:blipFill rotWithShape="0">
                <a:blip r:embed="rId7"/>
                <a:stretch>
                  <a:fillRect l="-1619" t="-4545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7684013" y="4382672"/>
            <a:ext cx="281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+   </a:t>
            </a:r>
            <a:endParaRPr kumimoji="1" lang="zh-CN" altLang="en-US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/>
            </p:nvSpPr>
            <p:spPr>
              <a:xfrm>
                <a:off x="8274885" y="4381313"/>
                <a:ext cx="19493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mtClean="0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𝛾</m:t>
                    </m:r>
                    <m:r>
                      <a:rPr kumimoji="1" lang="en-US" altLang="zh-CN" smtClean="0">
                        <a:solidFill>
                          <a:srgbClr val="C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𝑀𝐴𝑋</m:t>
                    </m:r>
                    <m:r>
                      <a:rPr kumimoji="1" lang="en-US" altLang="zh-CN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 </m:t>
                    </m:r>
                    <m:r>
                      <a:rPr kumimoji="1" lang="en-US" altLang="zh-CN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𝑄</m:t>
                    </m:r>
                    <m:r>
                      <a:rPr kumimoji="1" lang="en-US" altLang="zh-CN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𝐬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sub>
                    </m:sSub>
                    <m:r>
                      <a:rPr kumimoji="1" lang="zh-CN" altLang="en-US" dirty="0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，</m:t>
                    </m:r>
                    <m:r>
                      <m:rPr>
                        <m:sty m:val="p"/>
                      </m:rPr>
                      <a:rPr kumimoji="1" lang="en-US" altLang="zh-CN" dirty="0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a</m:t>
                    </m:r>
                    <m:r>
                      <a:rPr kumimoji="1" lang="en-US" altLang="zh-CN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)</m:t>
                    </m:r>
                    <m:r>
                      <a:rPr kumimoji="1" lang="en-US" altLang="zh-CN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]</m:t>
                    </m:r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  </a:t>
                </a:r>
                <a:endParaRPr kumimoji="1" lang="zh-CN" altLang="en-US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885" y="4381313"/>
                <a:ext cx="1949323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矩形 34"/>
              <p:cNvSpPr/>
              <p:nvPr/>
            </p:nvSpPr>
            <p:spPr>
              <a:xfrm>
                <a:off x="7966005" y="3672080"/>
                <a:ext cx="3010678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𝐬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sub>
                    </m:sSub>
                    <m:r>
                      <a:rPr kumimoji="1" lang="zh-CN" altLang="en-US" dirty="0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下</m:t>
                    </m:r>
                  </m:oMath>
                </a14:m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可获得</a:t>
                </a:r>
                <a:r>
                  <a:rPr kumimoji="1" lang="zh-CN" altLang="en-US" dirty="0">
                    <a:solidFill>
                      <a:srgbClr val="C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最大奖励</a:t>
                </a:r>
                <a:r>
                  <a:rPr lang="zh-CN" altLang="en-US" sz="2000" dirty="0" smtClean="0">
                    <a:solidFill>
                      <a:srgbClr val="6ED5E0"/>
                    </a:solidFill>
                    <a:latin typeface="Comic Sans MS" panose="030F0702030302020204" pitchFamily="66" charset="0"/>
                    <a:ea typeface="华文细黑" panose="02010600040101010101" pitchFamily="2" charset="-122"/>
                  </a:rPr>
                  <a:t>的</a:t>
                </a: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动作的</a:t>
                </a:r>
                <a:r>
                  <a:rPr kumimoji="1" lang="en-US" altLang="zh-CN" dirty="0">
                    <a:solidFill>
                      <a:srgbClr val="C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Q</a:t>
                </a: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值</a:t>
                </a:r>
                <a:endParaRPr kumimoji="1" lang="zh-CN" altLang="en-US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005" y="3672080"/>
                <a:ext cx="3010678" cy="677108"/>
              </a:xfrm>
              <a:prstGeom prst="rect">
                <a:avLst/>
              </a:prstGeom>
              <a:blipFill rotWithShape="0">
                <a:blip r:embed="rId9"/>
                <a:stretch>
                  <a:fillRect l="-1822" t="-4505" b="-1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/>
              <p:cNvSpPr/>
              <p:nvPr/>
            </p:nvSpPr>
            <p:spPr>
              <a:xfrm>
                <a:off x="4972241" y="4388109"/>
                <a:ext cx="48372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dirty="0">
                          <a:solidFill>
                            <a:srgbClr val="C00000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m:t>𝛼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241" y="4388109"/>
                <a:ext cx="483729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左大括号 36"/>
          <p:cNvSpPr/>
          <p:nvPr/>
        </p:nvSpPr>
        <p:spPr>
          <a:xfrm rot="16200000">
            <a:off x="7780125" y="2755627"/>
            <a:ext cx="142762" cy="4302051"/>
          </a:xfrm>
          <a:prstGeom prst="leftBrac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Comic Sans MS" panose="030F0702030302020204" pitchFamily="66" charset="0"/>
              <a:sym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208860" y="5025086"/>
            <a:ext cx="35142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Q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现实（获取了实际的奖励</a:t>
            </a:r>
            <a:r>
              <a:rPr kumimoji="1"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r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）</a:t>
            </a:r>
            <a:endParaRPr kumimoji="1" lang="zh-CN" altLang="en-US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9" name="左弧形箭头 38"/>
          <p:cNvSpPr/>
          <p:nvPr/>
        </p:nvSpPr>
        <p:spPr>
          <a:xfrm>
            <a:off x="1604834" y="4732212"/>
            <a:ext cx="418461" cy="1350969"/>
          </a:xfrm>
          <a:prstGeom prst="curved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矩形 39"/>
              <p:cNvSpPr/>
              <p:nvPr/>
            </p:nvSpPr>
            <p:spPr>
              <a:xfrm>
                <a:off x="2277951" y="6083181"/>
                <a:ext cx="16692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Q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𝐬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𝒂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 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: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=  </a:t>
                </a:r>
                <a:endParaRPr kumimoji="1" lang="zh-CN" altLang="en-US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951" y="6083181"/>
                <a:ext cx="16692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328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/>
              <p:cNvSpPr/>
              <p:nvPr/>
            </p:nvSpPr>
            <p:spPr>
              <a:xfrm>
                <a:off x="5054918" y="6083181"/>
                <a:ext cx="578282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dirty="0" smtClean="0">
                        <a:solidFill>
                          <a:srgbClr val="C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𝛼</m:t>
                    </m:r>
                    <m:r>
                      <a:rPr kumimoji="1" lang="en-US" altLang="zh-CN" dirty="0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 [</m:t>
                    </m:r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r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dirty="0">
                                <a:solidFill>
                                  <a:schemeClr val="accent2"/>
                                </a:solidFill>
                                <a:latin typeface="Microsoft YaHei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dirty="0">
                                <a:solidFill>
                                  <a:schemeClr val="accent2"/>
                                </a:solidFill>
                                <a:latin typeface="Microsoft YaHei" charset="0"/>
                                <a:ea typeface="Microsoft YaHei" charset="0"/>
                                <a:cs typeface="Microsoft YaHei" charset="0"/>
                              </a:rPr>
                              <m:t>𝐬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dirty="0">
                                <a:solidFill>
                                  <a:schemeClr val="accent2"/>
                                </a:solidFill>
                                <a:latin typeface="Microsoft YaHei" charset="0"/>
                                <a:ea typeface="Microsoft YaHei" charset="0"/>
                                <a:cs typeface="Microsoft YaHei" charset="0"/>
                              </a:rPr>
                              <m:t>n</m:t>
                            </m:r>
                            <m:r>
                              <a:rPr kumimoji="1" lang="en-US" altLang="zh-CN" dirty="0">
                                <a:solidFill>
                                  <a:schemeClr val="accent2"/>
                                </a:solidFill>
                                <a:latin typeface="Microsoft YaHei" charset="0"/>
                                <a:ea typeface="Microsoft YaHei" charset="0"/>
                                <a:cs typeface="Microsoft YaHei" charset="0"/>
                              </a:rPr>
                              <m:t>+1</m:t>
                            </m:r>
                          </m:sub>
                        </m:s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|</m:t>
                        </m:r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𝐬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𝒂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 + </a:t>
                </a:r>
                <a14:m>
                  <m:oMath xmlns:m="http://schemas.openxmlformats.org/officeDocument/2006/math">
                    <m:r>
                      <a:rPr kumimoji="1" lang="en-US" altLang="zh-CN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𝛾</m:t>
                    </m:r>
                    <m:r>
                      <a:rPr kumimoji="1" lang="en-US" altLang="zh-CN" smtClean="0">
                        <a:solidFill>
                          <a:srgbClr val="C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𝑀𝐴𝑋</m:t>
                    </m:r>
                    <m:r>
                      <a:rPr kumimoji="1" lang="en-US" altLang="zh-CN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 </m:t>
                    </m:r>
                    <m:r>
                      <a:rPr kumimoji="1" lang="en-US" altLang="zh-CN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𝑄</m:t>
                    </m:r>
                    <m:r>
                      <a:rPr kumimoji="1" lang="en-US" altLang="zh-CN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𝐬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n</m:t>
                        </m:r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+1</m:t>
                        </m:r>
                      </m:sub>
                    </m:sSub>
                    <m:r>
                      <a:rPr kumimoji="1" lang="zh-CN" altLang="en-US" dirty="0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，</m:t>
                    </m:r>
                    <m:r>
                      <m:rPr>
                        <m:sty m:val="p"/>
                      </m:rPr>
                      <a:rPr kumimoji="1" lang="en-US" altLang="zh-CN" dirty="0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a</m:t>
                    </m:r>
                    <m:r>
                      <a:rPr kumimoji="1" lang="en-US" altLang="zh-CN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)</m:t>
                    </m:r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]   </a:t>
                </a:r>
                <a:endParaRPr kumimoji="1" lang="zh-CN" altLang="en-US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918" y="6083181"/>
                <a:ext cx="5782827" cy="400110"/>
              </a:xfrm>
              <a:prstGeom prst="rect">
                <a:avLst/>
              </a:prstGeom>
              <a:blipFill rotWithShape="0">
                <a:blip r:embed="rId12"/>
                <a:stretch>
                  <a:fillRect t="-9091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3747412" y="4379966"/>
                <a:ext cx="14976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Q(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𝐬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𝒂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 +  </a:t>
                </a:r>
                <a:endParaRPr kumimoji="1" lang="zh-CN" altLang="en-US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412" y="4379966"/>
                <a:ext cx="1497699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3673" t="-8197" r="-285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3778200" y="6095472"/>
                <a:ext cx="14669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Q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𝐬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𝒂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 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+  </a:t>
                </a:r>
                <a:endParaRPr kumimoji="1" lang="zh-CN" altLang="en-US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200" y="6095472"/>
                <a:ext cx="1466912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3750" t="-10000" r="-41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/>
          <p:cNvSpPr/>
          <p:nvPr/>
        </p:nvSpPr>
        <p:spPr>
          <a:xfrm>
            <a:off x="2441566" y="5050495"/>
            <a:ext cx="2613352" cy="5797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2441566" y="5184340"/>
            <a:ext cx="26133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recursive Bellman Equation</a:t>
            </a:r>
            <a:endParaRPr kumimoji="1" lang="zh-CN" altLang="en-US" sz="1400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748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4" grpId="0"/>
      <p:bldP spid="35" grpId="0"/>
      <p:bldP spid="36" grpId="0"/>
      <p:bldP spid="37" grpId="0" bldLvl="0" animBg="1"/>
      <p:bldP spid="38" grpId="0"/>
      <p:bldP spid="39" grpId="0" animBg="1"/>
      <p:bldP spid="40" grpId="0"/>
      <p:bldP spid="41" grpId="0"/>
      <p:bldP spid="42" grpId="0"/>
      <p:bldP spid="43" grpId="0"/>
      <p:bldP spid="44" grpId="0" animBg="1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III. Methodology</a:t>
            </a:r>
            <a:endParaRPr lang="zh-CN" altLang="en-US" dirty="0"/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2349028" y="960470"/>
            <a:ext cx="6331622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 dirty="0"/>
              <a:t>3.2 Designing Network Blocks With Q-Learning</a:t>
            </a:r>
            <a:endParaRPr kumimoji="1" lang="zh-CN" altLang="en-US" sz="2000" b="0" dirty="0"/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2681042" y="1662707"/>
            <a:ext cx="660628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b="0" dirty="0" smtClean="0"/>
              <a:t>Summary of </a:t>
            </a:r>
            <a:r>
              <a:rPr kumimoji="1" lang="en-US" altLang="zh-CN" sz="2000" b="0" dirty="0"/>
              <a:t>the learning procedure</a:t>
            </a:r>
            <a:endParaRPr kumimoji="1" lang="zh-CN" altLang="en-US" sz="2000" b="0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401" y="2603500"/>
            <a:ext cx="4796718" cy="3590471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387860" y="4690074"/>
            <a:ext cx="1397000" cy="5797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387860" y="4823919"/>
            <a:ext cx="149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Q-learning</a:t>
            </a:r>
            <a:endParaRPr kumimoji="1" lang="zh-CN" altLang="en-US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7" name="左箭头 26"/>
          <p:cNvSpPr/>
          <p:nvPr/>
        </p:nvSpPr>
        <p:spPr>
          <a:xfrm rot="9231205">
            <a:off x="3039929" y="4221960"/>
            <a:ext cx="883404" cy="35355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左箭头 27"/>
          <p:cNvSpPr/>
          <p:nvPr/>
        </p:nvSpPr>
        <p:spPr>
          <a:xfrm rot="12572202">
            <a:off x="3042886" y="5385421"/>
            <a:ext cx="883404" cy="35355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614" y="2486827"/>
            <a:ext cx="1491186" cy="28686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702" y="5634071"/>
            <a:ext cx="2325010" cy="559900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9572702" y="2486827"/>
            <a:ext cx="2325010" cy="37071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左箭头 46"/>
          <p:cNvSpPr/>
          <p:nvPr/>
        </p:nvSpPr>
        <p:spPr>
          <a:xfrm rot="9231205">
            <a:off x="8599108" y="2977992"/>
            <a:ext cx="883404" cy="35355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70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  <p:bldP spid="28" grpId="0" animBg="1"/>
      <p:bldP spid="46" grpId="0" animBg="1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III. Methodology</a:t>
            </a:r>
            <a:endParaRPr lang="zh-CN" altLang="en-US" dirty="0"/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2349028" y="960470"/>
            <a:ext cx="6331622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 dirty="0"/>
              <a:t>3.3 Early Stop Strategy</a:t>
            </a:r>
            <a:endParaRPr kumimoji="1" lang="zh-CN" altLang="en-US" sz="2000" b="0" dirty="0"/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2681042" y="1472515"/>
            <a:ext cx="660628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b="0" dirty="0" smtClean="0"/>
              <a:t>Further </a:t>
            </a:r>
            <a:r>
              <a:rPr kumimoji="1" lang="en-US" altLang="zh-CN" sz="2000" b="0" dirty="0"/>
              <a:t>accelerate the learning process</a:t>
            </a:r>
            <a:endParaRPr kumimoji="1" lang="zh-CN" altLang="en-US" sz="2000" b="0" dirty="0">
              <a:solidFill>
                <a:srgbClr val="C00000"/>
              </a:solidFill>
            </a:endParaRPr>
          </a:p>
        </p:txBody>
      </p:sp>
      <p:sp>
        <p:nvSpPr>
          <p:cNvPr id="14" name="文本占位符 1"/>
          <p:cNvSpPr txBox="1">
            <a:spLocks/>
          </p:cNvSpPr>
          <p:nvPr/>
        </p:nvSpPr>
        <p:spPr>
          <a:xfrm>
            <a:off x="3239842" y="2066104"/>
            <a:ext cx="7974258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800" b="0" dirty="0" smtClean="0"/>
              <a:t>Early </a:t>
            </a:r>
            <a:r>
              <a:rPr kumimoji="1" lang="en-US" altLang="zh-CN" sz="1800" b="0" dirty="0"/>
              <a:t>stopping training process might result in a </a:t>
            </a:r>
            <a:r>
              <a:rPr kumimoji="1" lang="en-US" altLang="zh-CN" sz="1800" b="0" dirty="0">
                <a:solidFill>
                  <a:srgbClr val="C00000"/>
                </a:solidFill>
              </a:rPr>
              <a:t>poor accuracy</a:t>
            </a:r>
            <a:endParaRPr kumimoji="1" lang="zh-CN" altLang="en-US" sz="1800" b="0" dirty="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4" y="2821922"/>
            <a:ext cx="5507441" cy="3749176"/>
          </a:xfrm>
          <a:prstGeom prst="rect">
            <a:avLst/>
          </a:prstGeom>
        </p:spPr>
      </p:pic>
      <p:sp>
        <p:nvSpPr>
          <p:cNvPr id="16" name="文本占位符 1"/>
          <p:cNvSpPr txBox="1">
            <a:spLocks/>
          </p:cNvSpPr>
          <p:nvPr/>
        </p:nvSpPr>
        <p:spPr>
          <a:xfrm>
            <a:off x="6703057" y="3966492"/>
            <a:ext cx="233553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b="0" dirty="0"/>
              <a:t>FLOPs and </a:t>
            </a:r>
            <a:r>
              <a:rPr kumimoji="1" lang="en-US" altLang="zh-CN" sz="1800" b="0" dirty="0" smtClean="0"/>
              <a:t>Density</a:t>
            </a:r>
            <a:endParaRPr kumimoji="1" lang="zh-CN" altLang="en-US" sz="1800" b="0" dirty="0"/>
          </a:p>
        </p:txBody>
      </p:sp>
      <p:sp>
        <p:nvSpPr>
          <p:cNvPr id="6" name="左右箭头 5"/>
          <p:cNvSpPr/>
          <p:nvPr/>
        </p:nvSpPr>
        <p:spPr>
          <a:xfrm>
            <a:off x="9263400" y="4097926"/>
            <a:ext cx="876890" cy="266700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"/>
          <p:cNvSpPr txBox="1">
            <a:spLocks/>
          </p:cNvSpPr>
          <p:nvPr/>
        </p:nvSpPr>
        <p:spPr>
          <a:xfrm>
            <a:off x="10440030" y="3966492"/>
            <a:ext cx="1548139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b="0" dirty="0"/>
              <a:t>final accuracy</a:t>
            </a:r>
            <a:endParaRPr kumimoji="1" lang="zh-CN" altLang="en-US" sz="1800" b="0" dirty="0"/>
          </a:p>
        </p:txBody>
      </p:sp>
      <p:sp>
        <p:nvSpPr>
          <p:cNvPr id="19" name="文本占位符 1"/>
          <p:cNvSpPr txBox="1">
            <a:spLocks/>
          </p:cNvSpPr>
          <p:nvPr/>
        </p:nvSpPr>
        <p:spPr>
          <a:xfrm>
            <a:off x="9113530" y="3508248"/>
            <a:ext cx="1176629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b="0" dirty="0" smtClean="0"/>
              <a:t>negative</a:t>
            </a:r>
            <a:endParaRPr kumimoji="1" lang="zh-CN" altLang="en-US" sz="1800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占位符 1"/>
              <p:cNvSpPr txBox="1">
                <a:spLocks/>
              </p:cNvSpPr>
              <p:nvPr/>
            </p:nvSpPr>
            <p:spPr>
              <a:xfrm>
                <a:off x="6447606" y="5081650"/>
                <a:ext cx="5679443" cy="529569"/>
              </a:xfrm>
              <a:prstGeom prst="rect">
                <a:avLst/>
              </a:prstGeom>
              <a:ln w="12700" cmpd="sng">
                <a:noFill/>
              </a:ln>
            </p:spPr>
            <p:txBody>
              <a:bodyPr vert="horz" anchor="ctr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sz="1800" b="0" dirty="0" smtClean="0">
                    <a:solidFill>
                      <a:srgbClr val="C00000"/>
                    </a:solidFill>
                  </a:rPr>
                  <a:t>Reward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1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𝐀𝐂𝐂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Earlystop</m:t>
                        </m:r>
                      </m:sub>
                    </m:sSub>
                  </m:oMath>
                </a14:m>
                <a:r>
                  <a:rPr kumimoji="1" lang="en-US" altLang="zh-CN" sz="1800" b="0" dirty="0" smtClean="0">
                    <a:solidFill>
                      <a:srgbClr val="C00000"/>
                    </a:solidFill>
                  </a:rPr>
                  <a:t> - </a:t>
                </a:r>
                <a14:m>
                  <m:oMath xmlns:m="http://schemas.openxmlformats.org/officeDocument/2006/math">
                    <m:r>
                      <a:rPr kumimoji="1" lang="zh-CN" alt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kumimoji="1" lang="en-US" altLang="zh-CN" sz="1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CN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kumimoji="1" lang="en-US" altLang="zh-CN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𝐹𝐿𝑂𝑃𝑠</m:t>
                    </m:r>
                    <m:r>
                      <a:rPr kumimoji="1" lang="en-US" altLang="zh-CN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b="0" dirty="0" smtClean="0">
                    <a:solidFill>
                      <a:srgbClr val="C00000"/>
                    </a:solidFill>
                  </a:rPr>
                  <a:t> 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sty m:val="p"/>
                      </m:rPr>
                      <a:rPr kumimoji="1" lang="en-US" altLang="zh-CN" sz="1800" b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CN" sz="18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kumimoji="1" lang="en-US" altLang="zh-CN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𝐷𝑒𝑛𝑠𝑖𝑡𝑦</m:t>
                    </m:r>
                    <m:r>
                      <a:rPr kumimoji="1" lang="en-US" altLang="zh-CN" sz="18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b="0" dirty="0" smtClean="0">
                    <a:solidFill>
                      <a:srgbClr val="C00000"/>
                    </a:solidFill>
                  </a:rPr>
                  <a:t>   </a:t>
                </a:r>
                <a:endParaRPr kumimoji="1" lang="zh-CN" altLang="en-US" sz="1800" b="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0" name="文本占位符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606" y="5081650"/>
                <a:ext cx="5679443" cy="529569"/>
              </a:xfrm>
              <a:prstGeom prst="rect">
                <a:avLst/>
              </a:prstGeom>
              <a:blipFill rotWithShape="0">
                <a:blip r:embed="rId4"/>
                <a:stretch>
                  <a:fillRect l="-967"/>
                </a:stretch>
              </a:blipFill>
              <a:ln w="12700" cmpd="sng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6447605" y="5018093"/>
            <a:ext cx="5540563" cy="5797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占位符 1"/>
          <p:cNvSpPr txBox="1">
            <a:spLocks/>
          </p:cNvSpPr>
          <p:nvPr/>
        </p:nvSpPr>
        <p:spPr>
          <a:xfrm>
            <a:off x="8119559" y="5747385"/>
            <a:ext cx="233553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b="0" dirty="0">
                <a:solidFill>
                  <a:srgbClr val="C00000"/>
                </a:solidFill>
              </a:rPr>
              <a:t>Early Stop Strategy</a:t>
            </a:r>
            <a:endParaRPr kumimoji="1" lang="zh-CN" altLang="en-US" sz="1800" b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186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 animBg="1"/>
      <p:bldP spid="18" grpId="0"/>
      <p:bldP spid="19" grpId="0"/>
      <p:bldP spid="20" grpId="0"/>
      <p:bldP spid="21" grpId="0" animBg="1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IV</a:t>
            </a:r>
            <a:r>
              <a:rPr lang="en-US" altLang="zh-CN" dirty="0"/>
              <a:t>. Framework and Training Details</a:t>
            </a:r>
            <a:endParaRPr lang="zh-CN" altLang="en-US" dirty="0"/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2349028" y="960470"/>
            <a:ext cx="6331622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 dirty="0"/>
              <a:t>4.1 Distributed Asynchronous Framework</a:t>
            </a:r>
            <a:endParaRPr kumimoji="1" lang="zh-CN" altLang="en-US" sz="2000" b="0" dirty="0"/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2935042" y="1531581"/>
            <a:ext cx="5446958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b="0" dirty="0"/>
              <a:t>multiple machines</a:t>
            </a:r>
            <a:endParaRPr kumimoji="1" lang="zh-CN" altLang="en-US" sz="2000" b="0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74" y="2111724"/>
            <a:ext cx="7487025" cy="4352576"/>
          </a:xfrm>
          <a:prstGeom prst="rect">
            <a:avLst/>
          </a:prstGeom>
        </p:spPr>
      </p:pic>
      <p:sp>
        <p:nvSpPr>
          <p:cNvPr id="15" name="左箭头 14"/>
          <p:cNvSpPr/>
          <p:nvPr/>
        </p:nvSpPr>
        <p:spPr>
          <a:xfrm rot="10800000">
            <a:off x="6694108" y="2623769"/>
            <a:ext cx="883404" cy="35355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"/>
          <p:cNvSpPr txBox="1">
            <a:spLocks/>
          </p:cNvSpPr>
          <p:nvPr/>
        </p:nvSpPr>
        <p:spPr>
          <a:xfrm>
            <a:off x="7878259" y="2549176"/>
            <a:ext cx="407244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b="0" dirty="0" smtClean="0"/>
              <a:t>Samples </a:t>
            </a:r>
            <a:r>
              <a:rPr kumimoji="1" lang="en-US" altLang="zh-CN" sz="1800" b="0" dirty="0"/>
              <a:t>a batch of block structures</a:t>
            </a:r>
            <a:endParaRPr kumimoji="1" lang="zh-CN" altLang="en-US" sz="1800" b="0" dirty="0"/>
          </a:p>
        </p:txBody>
      </p:sp>
      <p:sp>
        <p:nvSpPr>
          <p:cNvPr id="23" name="左箭头 22"/>
          <p:cNvSpPr/>
          <p:nvPr/>
        </p:nvSpPr>
        <p:spPr>
          <a:xfrm rot="10800000">
            <a:off x="6694108" y="4051762"/>
            <a:ext cx="883404" cy="35355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占位符 1"/>
          <p:cNvSpPr txBox="1">
            <a:spLocks/>
          </p:cNvSpPr>
          <p:nvPr/>
        </p:nvSpPr>
        <p:spPr>
          <a:xfrm>
            <a:off x="7878259" y="3977169"/>
            <a:ext cx="407244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b="0" dirty="0" smtClean="0"/>
              <a:t>Store block </a:t>
            </a:r>
            <a:r>
              <a:rPr kumimoji="1" lang="en-US" altLang="zh-CN" sz="1800" b="0" dirty="0"/>
              <a:t>structures </a:t>
            </a:r>
            <a:endParaRPr kumimoji="1" lang="zh-CN" altLang="en-US" sz="1800" b="0" dirty="0"/>
          </a:p>
        </p:txBody>
      </p:sp>
      <p:sp>
        <p:nvSpPr>
          <p:cNvPr id="25" name="左箭头 24"/>
          <p:cNvSpPr/>
          <p:nvPr/>
        </p:nvSpPr>
        <p:spPr>
          <a:xfrm rot="10800000">
            <a:off x="8730328" y="5766262"/>
            <a:ext cx="883404" cy="35355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1"/>
          <p:cNvSpPr txBox="1">
            <a:spLocks/>
          </p:cNvSpPr>
          <p:nvPr/>
        </p:nvSpPr>
        <p:spPr>
          <a:xfrm>
            <a:off x="9914479" y="5691669"/>
            <a:ext cx="237912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b="0" dirty="0" smtClean="0"/>
              <a:t>Allocate networks</a:t>
            </a:r>
            <a:endParaRPr kumimoji="1" lang="zh-CN" alt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982068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3" grpId="0" animBg="1"/>
      <p:bldP spid="24" grpId="0"/>
      <p:bldP spid="25" grpId="0" animBg="1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IV</a:t>
            </a:r>
            <a:r>
              <a:rPr lang="en-US" altLang="zh-CN" dirty="0"/>
              <a:t>. Framework and Training Details</a:t>
            </a:r>
            <a:endParaRPr lang="zh-CN" altLang="en-US" dirty="0"/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2086360" y="1010962"/>
            <a:ext cx="6331622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 dirty="0" smtClean="0"/>
              <a:t>4.2 Training details</a:t>
            </a:r>
            <a:endParaRPr kumimoji="1" lang="zh-CN" altLang="en-US" sz="2000" b="0" dirty="0"/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2602432" y="2227780"/>
            <a:ext cx="4115868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b="0" dirty="0" smtClean="0"/>
              <a:t>4.2.1 Epsilon-greedy </a:t>
            </a:r>
            <a:r>
              <a:rPr kumimoji="1" lang="en-US" altLang="zh-CN" sz="2000" b="0" dirty="0"/>
              <a:t>Strategy</a:t>
            </a:r>
            <a:endParaRPr kumimoji="1" lang="zh-CN" altLang="en-US" sz="20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占位符 1"/>
              <p:cNvSpPr txBox="1">
                <a:spLocks/>
              </p:cNvSpPr>
              <p:nvPr/>
            </p:nvSpPr>
            <p:spPr>
              <a:xfrm>
                <a:off x="3181069" y="2936110"/>
                <a:ext cx="8043321" cy="529569"/>
              </a:xfrm>
              <a:prstGeom prst="rect">
                <a:avLst/>
              </a:prstGeom>
              <a:ln w="12700" cmpd="sng">
                <a:noFill/>
              </a:ln>
            </p:spPr>
            <p:txBody>
              <a:bodyPr vert="horz" anchor="ctr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sz="1800" b="0" dirty="0" smtClean="0"/>
                  <a:t>The </a:t>
                </a:r>
                <a:r>
                  <a:rPr kumimoji="1" lang="en-US" altLang="zh-CN" sz="1800" b="0" dirty="0" smtClean="0">
                    <a:solidFill>
                      <a:srgbClr val="C00000"/>
                    </a:solidFill>
                  </a:rPr>
                  <a:t>random action </a:t>
                </a:r>
                <a:r>
                  <a:rPr kumimoji="1" lang="en-US" altLang="zh-CN" sz="1800" b="0" dirty="0" smtClean="0"/>
                  <a:t>is taken with probability</a:t>
                </a:r>
                <a14:m>
                  <m:oMath xmlns:m="http://schemas.openxmlformats.org/officeDocument/2006/math">
                    <m:r>
                      <a:rPr kumimoji="1" lang="en-US" altLang="zh-CN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sz="1800" b="0" i="1" dirty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zh-CN" sz="18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1800" b="0" dirty="0" smtClean="0"/>
                  <a:t>and </a:t>
                </a:r>
                <a:r>
                  <a:rPr kumimoji="1" lang="en-US" altLang="zh-CN" sz="1800" b="0" dirty="0"/>
                  <a:t>the </a:t>
                </a:r>
                <a:r>
                  <a:rPr kumimoji="1" lang="en-US" altLang="zh-CN" sz="1800" b="0" dirty="0">
                    <a:solidFill>
                      <a:srgbClr val="C00000"/>
                    </a:solidFill>
                  </a:rPr>
                  <a:t>greedy action </a:t>
                </a:r>
                <a:r>
                  <a:rPr kumimoji="1" lang="en-US" altLang="zh-CN" sz="1800" b="0" dirty="0"/>
                  <a:t>is chosen with probability 1 − </a:t>
                </a:r>
                <a14:m>
                  <m:oMath xmlns:m="http://schemas.openxmlformats.org/officeDocument/2006/math">
                    <m:r>
                      <a:rPr kumimoji="1" lang="zh-CN" altLang="en-US" sz="1800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kumimoji="1" lang="zh-CN" altLang="en-US" sz="1800" b="0" dirty="0"/>
              </a:p>
            </p:txBody>
          </p:sp>
        </mc:Choice>
        <mc:Fallback>
          <p:sp>
            <p:nvSpPr>
              <p:cNvPr id="17" name="文本占位符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069" y="2936110"/>
                <a:ext cx="8043321" cy="529569"/>
              </a:xfrm>
              <a:prstGeom prst="rect">
                <a:avLst/>
              </a:prstGeom>
              <a:blipFill rotWithShape="0">
                <a:blip r:embed="rId3"/>
                <a:stretch>
                  <a:fillRect l="-682" t="-16092" b="-22989"/>
                </a:stretch>
              </a:blipFill>
              <a:ln w="12700" cmpd="sng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占位符 1"/>
          <p:cNvSpPr txBox="1">
            <a:spLocks/>
          </p:cNvSpPr>
          <p:nvPr/>
        </p:nvSpPr>
        <p:spPr>
          <a:xfrm>
            <a:off x="2602432" y="4087696"/>
            <a:ext cx="3529258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b="0" dirty="0" smtClean="0"/>
              <a:t>4.2.2 Experience Replay</a:t>
            </a:r>
            <a:endParaRPr kumimoji="1" lang="zh-CN" altLang="en-US" sz="2000" b="0" dirty="0">
              <a:solidFill>
                <a:srgbClr val="C00000"/>
              </a:solidFill>
            </a:endParaRPr>
          </a:p>
        </p:txBody>
      </p:sp>
      <p:sp>
        <p:nvSpPr>
          <p:cNvPr id="14" name="文本占位符 1"/>
          <p:cNvSpPr txBox="1">
            <a:spLocks/>
          </p:cNvSpPr>
          <p:nvPr/>
        </p:nvSpPr>
        <p:spPr>
          <a:xfrm>
            <a:off x="3221579" y="4632605"/>
            <a:ext cx="804332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b="0" dirty="0" smtClean="0"/>
              <a:t>Store </a:t>
            </a:r>
            <a:r>
              <a:rPr kumimoji="1" lang="en-US" altLang="zh-CN" sz="1800" b="0" dirty="0"/>
              <a:t>the </a:t>
            </a:r>
            <a:r>
              <a:rPr kumimoji="1" lang="en-US" altLang="zh-CN" sz="1800" b="0" dirty="0">
                <a:solidFill>
                  <a:srgbClr val="C00000"/>
                </a:solidFill>
              </a:rPr>
              <a:t>validation accuracy </a:t>
            </a:r>
            <a:r>
              <a:rPr kumimoji="1" lang="en-US" altLang="zh-CN" sz="1800" b="0" dirty="0"/>
              <a:t>and block </a:t>
            </a:r>
            <a:r>
              <a:rPr kumimoji="1" lang="en-US" altLang="zh-CN" sz="1800" b="0" dirty="0">
                <a:solidFill>
                  <a:srgbClr val="C00000"/>
                </a:solidFill>
              </a:rPr>
              <a:t>description after </a:t>
            </a:r>
            <a:r>
              <a:rPr kumimoji="1" lang="en-US" altLang="zh-CN" sz="1800" b="0" dirty="0"/>
              <a:t>each iteration</a:t>
            </a:r>
            <a:endParaRPr kumimoji="1" lang="zh-CN" alt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059252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2824781" y="451823"/>
            <a:ext cx="7083040" cy="529569"/>
          </a:xfrm>
        </p:spPr>
        <p:txBody>
          <a:bodyPr/>
          <a:lstStyle/>
          <a:p>
            <a:r>
              <a:rPr lang="en-US" altLang="zh-CN" dirty="0" smtClean="0"/>
              <a:t>Reinforcement Learning with Deep Learning</a:t>
            </a:r>
            <a:endParaRPr lang="zh-CN" altLang="en-US" dirty="0"/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2142068" y="1610240"/>
            <a:ext cx="9199032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 dirty="0"/>
              <a:t>NEURAL ARCHITECTURE SEARCH </a:t>
            </a:r>
            <a:r>
              <a:rPr kumimoji="1" lang="en-US" altLang="zh-CN" sz="2000" b="0" dirty="0" smtClean="0"/>
              <a:t>WITH REINFORCEMENT </a:t>
            </a:r>
            <a:r>
              <a:rPr kumimoji="1" lang="en-US" altLang="zh-CN" sz="2000" b="0" dirty="0"/>
              <a:t>LEARNING</a:t>
            </a:r>
            <a:endParaRPr kumimoji="1" lang="zh-CN" altLang="en-US" sz="2000" b="0" dirty="0">
              <a:solidFill>
                <a:srgbClr val="C00000"/>
              </a:solidFill>
            </a:endParaRPr>
          </a:p>
        </p:txBody>
      </p:sp>
      <p:sp>
        <p:nvSpPr>
          <p:cNvPr id="34" name="文本占位符 1"/>
          <p:cNvSpPr txBox="1">
            <a:spLocks/>
          </p:cNvSpPr>
          <p:nvPr/>
        </p:nvSpPr>
        <p:spPr>
          <a:xfrm>
            <a:off x="3745574" y="2355545"/>
            <a:ext cx="5241454" cy="413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b="0" dirty="0" smtClean="0"/>
              <a:t>2017,Barret </a:t>
            </a:r>
            <a:r>
              <a:rPr kumimoji="1" lang="en-US" altLang="zh-CN" sz="1800" b="0" dirty="0" err="1"/>
              <a:t>Zoph</a:t>
            </a:r>
            <a:r>
              <a:rPr kumimoji="1" lang="en-US" altLang="zh-CN" sz="1800" b="0" dirty="0"/>
              <a:t>∗ , </a:t>
            </a:r>
            <a:r>
              <a:rPr kumimoji="1" lang="en-US" altLang="zh-CN" sz="1800" b="0" dirty="0" err="1"/>
              <a:t>Quoc</a:t>
            </a:r>
            <a:r>
              <a:rPr kumimoji="1" lang="en-US" altLang="zh-CN" sz="1800" b="0" dirty="0"/>
              <a:t> V. Le (Google Brain) </a:t>
            </a:r>
            <a:endParaRPr kumimoji="1" lang="zh-CN" altLang="en-US" sz="1800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952" y="2984393"/>
            <a:ext cx="6541847" cy="30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56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IV</a:t>
            </a:r>
            <a:r>
              <a:rPr lang="en-US" altLang="zh-CN" dirty="0"/>
              <a:t>. Framework and Training Details</a:t>
            </a:r>
            <a:endParaRPr lang="zh-CN" altLang="en-US" dirty="0"/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2086360" y="1010962"/>
            <a:ext cx="6331622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 dirty="0" smtClean="0"/>
              <a:t>4.2 Training details</a:t>
            </a:r>
            <a:endParaRPr kumimoji="1" lang="zh-CN" altLang="en-US" sz="2000" b="0" dirty="0"/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2561922" y="1774659"/>
            <a:ext cx="3953178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b="0" dirty="0" smtClean="0"/>
              <a:t>4.2.3 BlockQNN </a:t>
            </a:r>
            <a:r>
              <a:rPr kumimoji="1" lang="en-US" altLang="zh-CN" sz="2000" b="0" dirty="0"/>
              <a:t>Generation</a:t>
            </a:r>
            <a:endParaRPr kumimoji="1" lang="zh-CN" altLang="en-US" sz="20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9250951"/>
                  </p:ext>
                </p:extLst>
              </p:nvPr>
            </p:nvGraphicFramePr>
            <p:xfrm>
              <a:off x="952500" y="2536714"/>
              <a:ext cx="4991100" cy="35525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5550"/>
                    <a:gridCol w="2495550"/>
                  </a:tblGrid>
                  <a:tr h="4080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parameter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value</a:t>
                          </a:r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</a:tr>
                  <a:tr h="564209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b="1" kern="1200" dirty="0" smtClean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Q-learning rate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1" kern="1200" smtClean="0">
                                  <a:solidFill>
                                    <a:srgbClr val="C00000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𝛼</m:t>
                              </m:r>
                            </m:oMath>
                          </a14:m>
                          <a:endParaRPr lang="zh-CN" altLang="en-US" sz="2400" b="1" kern="1200" dirty="0">
                            <a:solidFill>
                              <a:srgbClr val="C0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 smtClean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0.01</a:t>
                          </a:r>
                          <a:endParaRPr lang="zh-CN" altLang="en-US" sz="2400" b="1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5642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 smtClean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Discount factor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kern="1200" smtClean="0">
                                  <a:solidFill>
                                    <a:srgbClr val="C00000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altLang="zh-CN" sz="2400" b="1" kern="1200" baseline="0" dirty="0" smtClean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2400" b="1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b="1" kern="1200" dirty="0" smtClean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400" b="1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5642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Mini-batch of sample</a:t>
                          </a:r>
                          <a:endParaRPr lang="zh-CN" altLang="en-US" sz="2000" b="1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 smtClean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64</a:t>
                          </a:r>
                          <a:endParaRPr lang="zh-CN" altLang="en-US" sz="2400" b="1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5642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 smtClean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Iterations</a:t>
                          </a:r>
                          <a:endParaRPr lang="zh-CN" altLang="en-US" sz="2400" b="1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 smtClean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178</a:t>
                          </a:r>
                          <a:endParaRPr lang="zh-CN" altLang="en-US" sz="2400" b="1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5642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 smtClean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Total samples</a:t>
                          </a:r>
                          <a:endParaRPr lang="zh-CN" altLang="en-US" sz="2400" b="1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 smtClean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11392</a:t>
                          </a:r>
                          <a:endParaRPr lang="zh-CN" altLang="en-US" sz="2400" b="1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9250951"/>
                  </p:ext>
                </p:extLst>
              </p:nvPr>
            </p:nvGraphicFramePr>
            <p:xfrm>
              <a:off x="952500" y="2536714"/>
              <a:ext cx="4991100" cy="35525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5550"/>
                    <a:gridCol w="2495550"/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parameter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value</a:t>
                          </a:r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</a:tr>
                  <a:tr h="56420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4" t="-137634" r="-100976" b="-4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 smtClean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0.01</a:t>
                          </a:r>
                          <a:endParaRPr lang="zh-CN" altLang="en-US" sz="2400" b="1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56420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4" t="-240217" r="-100976" b="-307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b="1" kern="1200" dirty="0" smtClean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400" b="1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5642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Mini-batch of sample</a:t>
                          </a:r>
                          <a:endParaRPr lang="zh-CN" altLang="en-US" sz="2000" b="1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 smtClean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64</a:t>
                          </a:r>
                          <a:endParaRPr lang="zh-CN" altLang="en-US" sz="2400" b="1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5642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 smtClean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Iterations</a:t>
                          </a:r>
                          <a:endParaRPr lang="zh-CN" altLang="en-US" sz="2400" b="1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 smtClean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178</a:t>
                          </a:r>
                          <a:endParaRPr lang="zh-CN" altLang="en-US" sz="2400" b="1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5642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 smtClean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Total samples</a:t>
                          </a:r>
                          <a:endParaRPr lang="zh-CN" altLang="en-US" sz="2400" b="1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 smtClean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11392</a:t>
                          </a:r>
                          <a:endParaRPr lang="zh-CN" altLang="en-US" sz="2400" b="1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303391"/>
              </p:ext>
            </p:extLst>
          </p:nvPr>
        </p:nvGraphicFramePr>
        <p:xfrm>
          <a:off x="6515100" y="2536714"/>
          <a:ext cx="4991100" cy="3552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550"/>
                <a:gridCol w="2495550"/>
              </a:tblGrid>
              <a:tr h="408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parameter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56420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Images size</a:t>
                      </a:r>
                      <a:endParaRPr lang="zh-CN" altLang="en-US" sz="2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32 × 32</a:t>
                      </a:r>
                      <a:endParaRPr lang="zh-CN" altLang="en-US" sz="2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642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momentum rate</a:t>
                      </a:r>
                      <a:endParaRPr lang="zh-CN" altLang="en-US" sz="2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endParaRPr lang="zh-CN" altLang="en-US" sz="2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642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Gradient Descent</a:t>
                      </a:r>
                      <a:endParaRPr lang="zh-CN" altLang="en-US" sz="20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SGD</a:t>
                      </a:r>
                      <a:endParaRPr lang="zh-CN" altLang="en-US" sz="2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642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learning rate</a:t>
                      </a:r>
                      <a:endParaRPr lang="zh-CN" altLang="en-US" sz="2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zh-CN" altLang="en-US" sz="2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642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batch size</a:t>
                      </a:r>
                      <a:endParaRPr lang="zh-CN" altLang="en-US" sz="2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endParaRPr lang="zh-CN" altLang="en-US" sz="2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占位符 1"/>
          <p:cNvSpPr txBox="1">
            <a:spLocks/>
          </p:cNvSpPr>
          <p:nvPr/>
        </p:nvSpPr>
        <p:spPr>
          <a:xfrm>
            <a:off x="2086360" y="6203618"/>
            <a:ext cx="2860978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 dirty="0"/>
              <a:t>Q-learning parameter </a:t>
            </a:r>
            <a:endParaRPr kumimoji="1" lang="zh-CN" altLang="en-US" sz="2000" b="0" dirty="0"/>
          </a:p>
        </p:txBody>
      </p:sp>
      <p:sp>
        <p:nvSpPr>
          <p:cNvPr id="15" name="文本占位符 1"/>
          <p:cNvSpPr txBox="1">
            <a:spLocks/>
          </p:cNvSpPr>
          <p:nvPr/>
        </p:nvSpPr>
        <p:spPr>
          <a:xfrm>
            <a:off x="7722861" y="6206959"/>
            <a:ext cx="2860978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 dirty="0" smtClean="0"/>
              <a:t>Training parameter </a:t>
            </a:r>
            <a:endParaRPr kumimoji="1"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791042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IV</a:t>
            </a:r>
            <a:r>
              <a:rPr lang="en-US" altLang="zh-CN" dirty="0"/>
              <a:t>. Framework and Training Details</a:t>
            </a:r>
            <a:endParaRPr lang="zh-CN" altLang="en-US" dirty="0"/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2086360" y="1010962"/>
            <a:ext cx="6331622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 dirty="0" smtClean="0"/>
              <a:t>4.2 Training details</a:t>
            </a:r>
            <a:endParaRPr kumimoji="1" lang="zh-CN" altLang="en-US" sz="2000" b="0" dirty="0"/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2561922" y="1774659"/>
            <a:ext cx="4092878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b="0" dirty="0"/>
              <a:t>4.2.4 Transferable BlockQNN</a:t>
            </a:r>
            <a:endParaRPr kumimoji="1" lang="zh-CN" altLang="en-US" sz="2000" b="0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31382" y="3976812"/>
            <a:ext cx="3050463" cy="67203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037012" y="4110657"/>
            <a:ext cx="30448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Strategy in </a:t>
            </a:r>
            <a:r>
              <a:rPr kumimoji="1" lang="en-US" altLang="zh-CN" sz="2000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CIFAR-100</a:t>
            </a:r>
            <a:endParaRPr kumimoji="1" lang="zh-CN" altLang="en-US" sz="20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88422" y="2766929"/>
            <a:ext cx="2947094" cy="12589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875380" y="2980917"/>
            <a:ext cx="2613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CIFAR-10, with only</a:t>
            </a:r>
          </a:p>
          <a:p>
            <a:r>
              <a:rPr kumimoji="1" lang="en-US" altLang="zh-CN" sz="1600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10 classes and a larger </a:t>
            </a:r>
            <a:r>
              <a:rPr kumimoji="1" lang="en-US" altLang="zh-CN" sz="1600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dataset (smaller)</a:t>
            </a:r>
            <a:endParaRPr kumimoji="1" lang="zh-CN" altLang="en-US" sz="1600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688422" y="4494129"/>
            <a:ext cx="2947094" cy="12589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848209" y="4708117"/>
            <a:ext cx="26676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ImageNet</a:t>
            </a:r>
            <a:r>
              <a:rPr kumimoji="1" lang="en-US" altLang="zh-CN" sz="1600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, containing </a:t>
            </a:r>
            <a:endParaRPr kumimoji="1" lang="en-US" altLang="zh-CN" sz="1600" b="1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sz="1600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1.2M images </a:t>
            </a:r>
            <a:r>
              <a:rPr kumimoji="1" lang="en-US" altLang="zh-CN" sz="1600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with </a:t>
            </a:r>
            <a:r>
              <a:rPr kumimoji="1" lang="en-US" altLang="zh-CN" sz="1600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1000</a:t>
            </a:r>
          </a:p>
          <a:p>
            <a:r>
              <a:rPr kumimoji="1" lang="en-US" altLang="zh-CN" sz="1600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classes (larger)</a:t>
            </a:r>
            <a:endParaRPr kumimoji="1" lang="zh-CN" altLang="en-US" sz="1600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2" name="左箭头 21"/>
          <p:cNvSpPr/>
          <p:nvPr/>
        </p:nvSpPr>
        <p:spPr>
          <a:xfrm rot="9383129">
            <a:off x="6456795" y="3219640"/>
            <a:ext cx="883404" cy="35355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左箭头 22"/>
          <p:cNvSpPr/>
          <p:nvPr/>
        </p:nvSpPr>
        <p:spPr>
          <a:xfrm rot="12091525">
            <a:off x="6456795" y="4946840"/>
            <a:ext cx="883404" cy="35355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911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V</a:t>
            </a:r>
            <a:r>
              <a:rPr lang="en-US" altLang="zh-CN" dirty="0"/>
              <a:t>. Results</a:t>
            </a:r>
            <a:endParaRPr lang="zh-CN" altLang="en-US" dirty="0"/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2581660" y="961083"/>
            <a:ext cx="3615940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 dirty="0" smtClean="0"/>
              <a:t>5.1 </a:t>
            </a:r>
            <a:r>
              <a:rPr kumimoji="1" lang="en-US" altLang="zh-CN" sz="2000" b="0" dirty="0"/>
              <a:t>Block Searching </a:t>
            </a:r>
            <a:r>
              <a:rPr kumimoji="1" lang="en-US" altLang="zh-CN" sz="2000" b="0" dirty="0" smtClean="0"/>
              <a:t>Analysis</a:t>
            </a:r>
            <a:endParaRPr kumimoji="1" lang="zh-CN" altLang="en-US" sz="2000" b="0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28" y="2193503"/>
            <a:ext cx="6028447" cy="43731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415" y="403553"/>
            <a:ext cx="3461986" cy="32218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477" y="3903915"/>
            <a:ext cx="2869862" cy="2662707"/>
          </a:xfrm>
          <a:prstGeom prst="rect">
            <a:avLst/>
          </a:prstGeom>
        </p:spPr>
      </p:pic>
      <p:sp>
        <p:nvSpPr>
          <p:cNvPr id="18" name="左箭头 17"/>
          <p:cNvSpPr/>
          <p:nvPr/>
        </p:nvSpPr>
        <p:spPr>
          <a:xfrm rot="9383129">
            <a:off x="6505661" y="1837685"/>
            <a:ext cx="883404" cy="35355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箭头 18"/>
          <p:cNvSpPr/>
          <p:nvPr/>
        </p:nvSpPr>
        <p:spPr>
          <a:xfrm rot="13070929">
            <a:off x="6505661" y="4203287"/>
            <a:ext cx="883404" cy="35355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95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V</a:t>
            </a:r>
            <a:r>
              <a:rPr lang="en-US" altLang="zh-CN" dirty="0"/>
              <a:t>. Results</a:t>
            </a:r>
            <a:endParaRPr lang="zh-CN" altLang="en-US" dirty="0"/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2581660" y="840115"/>
            <a:ext cx="3615940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 dirty="0" smtClean="0"/>
              <a:t>5.1 </a:t>
            </a:r>
            <a:r>
              <a:rPr kumimoji="1" lang="en-US" altLang="zh-CN" sz="2000" b="0" dirty="0"/>
              <a:t>Block Searching </a:t>
            </a:r>
            <a:r>
              <a:rPr kumimoji="1" lang="en-US" altLang="zh-CN" sz="2000" b="0" dirty="0" smtClean="0"/>
              <a:t>Analysis</a:t>
            </a:r>
            <a:endParaRPr kumimoji="1" lang="zh-CN" altLang="en-US" sz="2000" b="0" dirty="0">
              <a:solidFill>
                <a:srgbClr val="C0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1534784"/>
            <a:ext cx="4551641" cy="4916816"/>
          </a:xfrm>
          <a:prstGeom prst="rect">
            <a:avLst/>
          </a:prstGeom>
        </p:spPr>
      </p:pic>
      <p:sp>
        <p:nvSpPr>
          <p:cNvPr id="6" name="左大括号 5"/>
          <p:cNvSpPr/>
          <p:nvPr/>
        </p:nvSpPr>
        <p:spPr>
          <a:xfrm>
            <a:off x="5570219" y="5486400"/>
            <a:ext cx="45719" cy="9144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"/>
          <p:cNvSpPr txBox="1">
            <a:spLocks/>
          </p:cNvSpPr>
          <p:nvPr/>
        </p:nvSpPr>
        <p:spPr>
          <a:xfrm>
            <a:off x="2350517" y="5613399"/>
            <a:ext cx="3006340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 dirty="0"/>
              <a:t>Block-QNN(This paper)</a:t>
            </a:r>
            <a:endParaRPr kumimoji="1" lang="zh-CN" altLang="en-US" sz="2000" b="0" dirty="0"/>
          </a:p>
        </p:txBody>
      </p:sp>
      <p:sp>
        <p:nvSpPr>
          <p:cNvPr id="14" name="左大括号 13"/>
          <p:cNvSpPr/>
          <p:nvPr/>
        </p:nvSpPr>
        <p:spPr>
          <a:xfrm>
            <a:off x="5567678" y="3990118"/>
            <a:ext cx="48260" cy="140738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占位符 1"/>
          <p:cNvSpPr txBox="1">
            <a:spLocks/>
          </p:cNvSpPr>
          <p:nvPr/>
        </p:nvSpPr>
        <p:spPr>
          <a:xfrm>
            <a:off x="2633725" y="4429024"/>
            <a:ext cx="2439924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 dirty="0" smtClean="0"/>
              <a:t>Automatic-design</a:t>
            </a:r>
            <a:endParaRPr kumimoji="1" lang="zh-CN" altLang="en-US" sz="2000" b="0" dirty="0"/>
          </a:p>
        </p:txBody>
      </p:sp>
      <p:sp>
        <p:nvSpPr>
          <p:cNvPr id="16" name="左大括号 15"/>
          <p:cNvSpPr/>
          <p:nvPr/>
        </p:nvSpPr>
        <p:spPr>
          <a:xfrm>
            <a:off x="5519418" y="1927930"/>
            <a:ext cx="96520" cy="1973288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"/>
          <p:cNvSpPr txBox="1">
            <a:spLocks/>
          </p:cNvSpPr>
          <p:nvPr/>
        </p:nvSpPr>
        <p:spPr>
          <a:xfrm>
            <a:off x="2633725" y="2631620"/>
            <a:ext cx="2439924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 dirty="0" smtClean="0"/>
              <a:t>handcraft-design</a:t>
            </a:r>
            <a:endParaRPr kumimoji="1" lang="zh-CN" altLang="en-US" sz="2000" b="0" dirty="0"/>
          </a:p>
        </p:txBody>
      </p:sp>
      <p:sp>
        <p:nvSpPr>
          <p:cNvPr id="20" name="矩形 19"/>
          <p:cNvSpPr/>
          <p:nvPr/>
        </p:nvSpPr>
        <p:spPr>
          <a:xfrm>
            <a:off x="5829299" y="3686923"/>
            <a:ext cx="4551641" cy="2142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829300" y="6186504"/>
            <a:ext cx="4551641" cy="2142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182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V</a:t>
            </a:r>
            <a:r>
              <a:rPr lang="en-US" altLang="zh-CN" dirty="0"/>
              <a:t>. Results</a:t>
            </a:r>
            <a:endParaRPr lang="zh-CN" altLang="en-US" dirty="0"/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2581660" y="840115"/>
            <a:ext cx="3615940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 dirty="0" smtClean="0"/>
              <a:t>5.2. </a:t>
            </a:r>
            <a:r>
              <a:rPr kumimoji="1" lang="en-US" altLang="zh-CN" sz="2000" b="0" dirty="0"/>
              <a:t>Transfer to </a:t>
            </a:r>
            <a:r>
              <a:rPr kumimoji="1" lang="en-US" altLang="zh-CN" sz="2000" b="0" dirty="0" err="1"/>
              <a:t>ImageNet</a:t>
            </a:r>
            <a:endParaRPr kumimoji="1" lang="zh-CN" altLang="en-US" sz="2000" b="0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614" y="1866497"/>
            <a:ext cx="6943967" cy="3772303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171220" y="4547447"/>
            <a:ext cx="6620480" cy="3090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171220" y="5259404"/>
            <a:ext cx="6620480" cy="3539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995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VI</a:t>
            </a:r>
            <a:r>
              <a:rPr lang="en-US" altLang="zh-CN" dirty="0"/>
              <a:t>. Conclusion</a:t>
            </a:r>
            <a:endParaRPr lang="zh-CN" altLang="en-US" dirty="0"/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2962660" y="1114972"/>
            <a:ext cx="7044940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zh-CN" sz="2000" b="0" dirty="0" smtClean="0"/>
              <a:t>Efficiently </a:t>
            </a:r>
            <a:r>
              <a:rPr kumimoji="1" lang="en-US" altLang="zh-CN" sz="2000" b="0" dirty="0"/>
              <a:t>design high performance network blocks</a:t>
            </a:r>
            <a:endParaRPr kumimoji="1" lang="zh-CN" altLang="en-US" sz="2000" b="0" dirty="0">
              <a:solidFill>
                <a:srgbClr val="C00000"/>
              </a:solidFill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3546860" y="1667622"/>
            <a:ext cx="6613140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1800" b="0" dirty="0" smtClean="0"/>
              <a:t>Distributed </a:t>
            </a:r>
            <a:r>
              <a:rPr kumimoji="1" lang="en-US" altLang="zh-CN" sz="1800" b="0" dirty="0"/>
              <a:t>asynchronous Q-learning framework</a:t>
            </a:r>
            <a:endParaRPr kumimoji="1" lang="zh-CN" altLang="en-US" sz="1800" b="0" dirty="0">
              <a:solidFill>
                <a:srgbClr val="C00000"/>
              </a:solidFill>
            </a:endParaRPr>
          </a:p>
        </p:txBody>
      </p:sp>
      <p:sp>
        <p:nvSpPr>
          <p:cNvPr id="8" name="文本占位符 1"/>
          <p:cNvSpPr txBox="1">
            <a:spLocks/>
          </p:cNvSpPr>
          <p:nvPr/>
        </p:nvSpPr>
        <p:spPr>
          <a:xfrm>
            <a:off x="3546860" y="2249907"/>
            <a:ext cx="5051040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1800" b="0" dirty="0" smtClean="0"/>
              <a:t>Early stop </a:t>
            </a:r>
            <a:r>
              <a:rPr kumimoji="1" lang="en-US" altLang="zh-CN" sz="1800" b="0" dirty="0"/>
              <a:t>strategy</a:t>
            </a:r>
            <a:endParaRPr kumimoji="1" lang="zh-CN" altLang="en-US" sz="1800" b="0" dirty="0">
              <a:solidFill>
                <a:srgbClr val="C00000"/>
              </a:solidFill>
            </a:endParaRPr>
          </a:p>
        </p:txBody>
      </p:sp>
      <p:sp>
        <p:nvSpPr>
          <p:cNvPr id="9" name="文本占位符 1"/>
          <p:cNvSpPr txBox="1">
            <a:spLocks/>
          </p:cNvSpPr>
          <p:nvPr/>
        </p:nvSpPr>
        <p:spPr>
          <a:xfrm>
            <a:off x="3546860" y="2832995"/>
            <a:ext cx="5051040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1800" b="0" dirty="0"/>
              <a:t>fast block structures searching</a:t>
            </a:r>
            <a:endParaRPr kumimoji="1" lang="zh-CN" altLang="en-US" sz="1800" b="0" dirty="0">
              <a:solidFill>
                <a:srgbClr val="C00000"/>
              </a:solidFill>
            </a:endParaRPr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2962660" y="3748289"/>
            <a:ext cx="7044940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zh-CN" sz="2000" b="0" dirty="0"/>
              <a:t>Advantage</a:t>
            </a:r>
            <a:endParaRPr kumimoji="1" lang="zh-CN" altLang="en-US" sz="2000" b="0" dirty="0"/>
          </a:p>
        </p:txBody>
      </p:sp>
      <p:sp>
        <p:nvSpPr>
          <p:cNvPr id="13" name="文本占位符 1"/>
          <p:cNvSpPr txBox="1">
            <a:spLocks/>
          </p:cNvSpPr>
          <p:nvPr/>
        </p:nvSpPr>
        <p:spPr>
          <a:xfrm>
            <a:off x="3546860" y="4350719"/>
            <a:ext cx="5051040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1800" b="0" dirty="0"/>
              <a:t>state-of-the-art performance on CIFAR</a:t>
            </a:r>
            <a:endParaRPr kumimoji="1" lang="zh-CN" altLang="en-US" sz="1800" b="0" dirty="0">
              <a:solidFill>
                <a:srgbClr val="C00000"/>
              </a:solidFill>
            </a:endParaRPr>
          </a:p>
        </p:txBody>
      </p:sp>
      <p:sp>
        <p:nvSpPr>
          <p:cNvPr id="14" name="文本占位符 1"/>
          <p:cNvSpPr txBox="1">
            <a:spLocks/>
          </p:cNvSpPr>
          <p:nvPr/>
        </p:nvSpPr>
        <p:spPr>
          <a:xfrm>
            <a:off x="3546860" y="4965631"/>
            <a:ext cx="4708140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1800" b="0" dirty="0"/>
              <a:t>can be transfer </a:t>
            </a:r>
            <a:r>
              <a:rPr kumimoji="1" lang="en-US" altLang="zh-CN" sz="1800" b="0" dirty="0" smtClean="0"/>
              <a:t>to </a:t>
            </a:r>
            <a:r>
              <a:rPr kumimoji="1" lang="en-US" altLang="zh-CN" sz="1800" b="0" dirty="0" err="1" smtClean="0"/>
              <a:t>ImageNet</a:t>
            </a:r>
            <a:r>
              <a:rPr kumimoji="1" lang="en-US" altLang="zh-CN" sz="1800" b="0" dirty="0" smtClean="0"/>
              <a:t> </a:t>
            </a:r>
            <a:r>
              <a:rPr kumimoji="1" lang="en-US" altLang="zh-CN" sz="1800" b="0" dirty="0"/>
              <a:t>easily</a:t>
            </a:r>
            <a:endParaRPr kumimoji="1" lang="zh-CN" altLang="en-US" sz="1800" b="0" dirty="0">
              <a:solidFill>
                <a:srgbClr val="C00000"/>
              </a:solidFill>
            </a:endParaRPr>
          </a:p>
        </p:txBody>
      </p:sp>
      <p:sp>
        <p:nvSpPr>
          <p:cNvPr id="15" name="文本占位符 1"/>
          <p:cNvSpPr txBox="1">
            <a:spLocks/>
          </p:cNvSpPr>
          <p:nvPr/>
        </p:nvSpPr>
        <p:spPr>
          <a:xfrm>
            <a:off x="3546860" y="5580543"/>
            <a:ext cx="4708140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1800" b="0" dirty="0"/>
              <a:t>more elegant and </a:t>
            </a:r>
            <a:r>
              <a:rPr kumimoji="1" lang="en-US" altLang="zh-CN" sz="1800" b="0" dirty="0" smtClean="0"/>
              <a:t>explicable</a:t>
            </a:r>
            <a:endParaRPr kumimoji="1" lang="zh-CN" altLang="en-US" sz="1800" b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126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2824781" y="451823"/>
            <a:ext cx="7083040" cy="529569"/>
          </a:xfrm>
        </p:spPr>
        <p:txBody>
          <a:bodyPr/>
          <a:lstStyle/>
          <a:p>
            <a:r>
              <a:rPr lang="en-US" altLang="zh-CN" dirty="0" smtClean="0"/>
              <a:t>Reinforcement Learning with Deep Learning</a:t>
            </a:r>
            <a:endParaRPr lang="zh-CN" altLang="en-US" dirty="0"/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3343659" y="1603749"/>
            <a:ext cx="6176432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 dirty="0"/>
              <a:t>DESIGNING NEURAL NETWORK ARCHITECTURES</a:t>
            </a:r>
          </a:p>
          <a:p>
            <a:r>
              <a:rPr kumimoji="1" lang="en-US" altLang="zh-CN" sz="2000" b="0" dirty="0"/>
              <a:t>USING REINFORCEMENT LEARNING</a:t>
            </a:r>
            <a:endParaRPr kumimoji="1" lang="zh-CN" altLang="en-US" sz="2000" b="0" dirty="0">
              <a:solidFill>
                <a:srgbClr val="C00000"/>
              </a:solidFill>
            </a:endParaRPr>
          </a:p>
        </p:txBody>
      </p:sp>
      <p:sp>
        <p:nvSpPr>
          <p:cNvPr id="34" name="文本占位符 1"/>
          <p:cNvSpPr txBox="1">
            <a:spLocks/>
          </p:cNvSpPr>
          <p:nvPr/>
        </p:nvSpPr>
        <p:spPr>
          <a:xfrm>
            <a:off x="2690224" y="2549119"/>
            <a:ext cx="7926975" cy="413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b="0" dirty="0" smtClean="0"/>
              <a:t>2017</a:t>
            </a:r>
            <a:r>
              <a:rPr kumimoji="1" lang="zh-CN" altLang="en-US" sz="1800" b="0" dirty="0" smtClean="0"/>
              <a:t>，</a:t>
            </a:r>
            <a:r>
              <a:rPr kumimoji="1" lang="en-US" altLang="zh-CN" sz="1800" b="0" dirty="0" smtClean="0"/>
              <a:t>Bowen </a:t>
            </a:r>
            <a:r>
              <a:rPr kumimoji="1" lang="en-US" altLang="zh-CN" sz="1800" b="0" dirty="0"/>
              <a:t>Baker, </a:t>
            </a:r>
            <a:r>
              <a:rPr kumimoji="1" lang="en-US" altLang="zh-CN" sz="1800" b="0" dirty="0" err="1"/>
              <a:t>Otkrist</a:t>
            </a:r>
            <a:r>
              <a:rPr kumimoji="1" lang="en-US" altLang="zh-CN" sz="1800" b="0" dirty="0"/>
              <a:t> Gupta, Nikhil </a:t>
            </a:r>
            <a:r>
              <a:rPr kumimoji="1" lang="en-US" altLang="zh-CN" sz="1800" b="0" dirty="0" err="1"/>
              <a:t>Naik</a:t>
            </a:r>
            <a:r>
              <a:rPr kumimoji="1" lang="en-US" altLang="zh-CN" sz="1800" b="0" dirty="0"/>
              <a:t> &amp; Ramesh </a:t>
            </a:r>
            <a:r>
              <a:rPr kumimoji="1" lang="en-US" altLang="zh-CN" sz="1800" b="0" dirty="0" err="1" smtClean="0"/>
              <a:t>Raskar</a:t>
            </a:r>
            <a:r>
              <a:rPr kumimoji="1" lang="zh-CN" altLang="en-US" sz="1800" b="0" dirty="0" smtClean="0"/>
              <a:t>（</a:t>
            </a:r>
            <a:r>
              <a:rPr kumimoji="1" lang="en-US" altLang="zh-CN" sz="1800" b="0" dirty="0" smtClean="0"/>
              <a:t>MIT</a:t>
            </a:r>
            <a:r>
              <a:rPr kumimoji="1" lang="zh-CN" altLang="en-US" sz="1800" b="0" dirty="0" smtClean="0"/>
              <a:t>）</a:t>
            </a:r>
            <a:endParaRPr kumimoji="1" lang="zh-CN" altLang="en-US" sz="1800" b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682" y="3429000"/>
            <a:ext cx="10095238" cy="2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3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2191" y="3109219"/>
            <a:ext cx="1118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Practical Block-wise Neural Network Architecture </a:t>
            </a:r>
            <a:r>
              <a:rPr kumimoji="1" lang="en-US" altLang="zh-CN" sz="2800" b="1" dirty="0" smtClean="0">
                <a:solidFill>
                  <a:schemeClr val="bg1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Generation</a:t>
            </a:r>
            <a:endParaRPr kumimoji="1" lang="zh-CN" altLang="en-US" sz="2800" b="1" dirty="0">
              <a:solidFill>
                <a:schemeClr val="bg1"/>
              </a:solidFill>
              <a:effectLst>
                <a:outerShdw blurRad="177800" dist="152400" dir="5400000" sx="106000" sy="106000" algn="t" rotWithShape="0">
                  <a:prstClr val="black">
                    <a:alpha val="5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I. Abstract</a:t>
            </a:r>
            <a:endParaRPr lang="zh-CN" altLang="en-US" dirty="0"/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3297768" y="1345456"/>
            <a:ext cx="6331622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b="0" dirty="0" smtClean="0"/>
              <a:t>Most </a:t>
            </a:r>
            <a:r>
              <a:rPr kumimoji="1" lang="en-US" altLang="zh-CN" sz="2000" b="0" dirty="0"/>
              <a:t>usable network architecture: </a:t>
            </a:r>
            <a:r>
              <a:rPr kumimoji="1" lang="en-US" altLang="zh-CN" sz="2000" b="0" dirty="0">
                <a:solidFill>
                  <a:srgbClr val="C00000"/>
                </a:solidFill>
              </a:rPr>
              <a:t>hand-crafted </a:t>
            </a:r>
            <a:endParaRPr kumimoji="1" lang="zh-CN" altLang="en-US" sz="2000" b="0" dirty="0">
              <a:solidFill>
                <a:srgbClr val="C00000"/>
              </a:solidFill>
            </a:endParaRPr>
          </a:p>
        </p:txBody>
      </p:sp>
      <p:sp>
        <p:nvSpPr>
          <p:cNvPr id="34" name="文本占位符 1"/>
          <p:cNvSpPr txBox="1">
            <a:spLocks/>
          </p:cNvSpPr>
          <p:nvPr/>
        </p:nvSpPr>
        <p:spPr>
          <a:xfrm>
            <a:off x="3657690" y="1987483"/>
            <a:ext cx="5417223" cy="413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800" b="0" dirty="0"/>
              <a:t>require expertise </a:t>
            </a:r>
            <a:r>
              <a:rPr kumimoji="1" lang="en-US" altLang="zh-CN" sz="1800" b="0" dirty="0" smtClean="0"/>
              <a:t>and elaborate </a:t>
            </a:r>
            <a:r>
              <a:rPr kumimoji="1" lang="en-US" altLang="zh-CN" sz="1800" b="0" dirty="0"/>
              <a:t>design</a:t>
            </a:r>
            <a:endParaRPr kumimoji="1" lang="zh-CN" altLang="en-US" sz="1800" b="0" dirty="0"/>
          </a:p>
        </p:txBody>
      </p:sp>
      <p:sp>
        <p:nvSpPr>
          <p:cNvPr id="35" name="文本占位符 1"/>
          <p:cNvSpPr txBox="1">
            <a:spLocks/>
          </p:cNvSpPr>
          <p:nvPr/>
        </p:nvSpPr>
        <p:spPr>
          <a:xfrm>
            <a:off x="3297768" y="2974461"/>
            <a:ext cx="6807285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b="0" dirty="0" smtClean="0"/>
              <a:t>This</a:t>
            </a:r>
            <a:r>
              <a:rPr kumimoji="1" lang="zh-CN" altLang="en-US" sz="2000" b="0" dirty="0" smtClean="0"/>
              <a:t> </a:t>
            </a:r>
            <a:r>
              <a:rPr kumimoji="1" lang="en-US" altLang="zh-CN" sz="2000" b="0" dirty="0"/>
              <a:t>paper: network </a:t>
            </a:r>
            <a:r>
              <a:rPr kumimoji="1" lang="en-US" altLang="zh-CN" sz="2000" b="0" dirty="0" smtClean="0"/>
              <a:t>generation with </a:t>
            </a:r>
            <a:r>
              <a:rPr kumimoji="1" lang="en-US" altLang="zh-CN" sz="2000" b="0" dirty="0">
                <a:solidFill>
                  <a:srgbClr val="C00000"/>
                </a:solidFill>
              </a:rPr>
              <a:t>Reinforcement </a:t>
            </a:r>
            <a:r>
              <a:rPr kumimoji="1" lang="en-US" altLang="zh-CN" sz="2000" b="0" dirty="0" smtClean="0">
                <a:solidFill>
                  <a:srgbClr val="C00000"/>
                </a:solidFill>
              </a:rPr>
              <a:t>Learning —— BlockQNN</a:t>
            </a:r>
            <a:endParaRPr kumimoji="1" lang="zh-CN" altLang="en-US" sz="2000" b="0" dirty="0">
              <a:solidFill>
                <a:srgbClr val="C00000"/>
              </a:solidFill>
            </a:endParaRPr>
          </a:p>
        </p:txBody>
      </p:sp>
      <p:sp>
        <p:nvSpPr>
          <p:cNvPr id="36" name="文本占位符 1"/>
          <p:cNvSpPr txBox="1">
            <a:spLocks/>
          </p:cNvSpPr>
          <p:nvPr/>
        </p:nvSpPr>
        <p:spPr>
          <a:xfrm>
            <a:off x="3754968" y="3764816"/>
            <a:ext cx="1924994" cy="413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800" b="0" dirty="0"/>
              <a:t>Q-Learning</a:t>
            </a:r>
            <a:endParaRPr kumimoji="1" lang="zh-CN" altLang="en-US" sz="1800" b="0" dirty="0"/>
          </a:p>
        </p:txBody>
      </p:sp>
      <p:sp>
        <p:nvSpPr>
          <p:cNvPr id="37" name="文本占位符 1"/>
          <p:cNvSpPr txBox="1">
            <a:spLocks/>
          </p:cNvSpPr>
          <p:nvPr/>
        </p:nvSpPr>
        <p:spPr>
          <a:xfrm>
            <a:off x="3754968" y="4232158"/>
            <a:ext cx="4969750" cy="413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800" b="0" dirty="0" smtClean="0"/>
              <a:t>Epsilon-greedy </a:t>
            </a:r>
            <a:r>
              <a:rPr kumimoji="1" lang="en-US" altLang="zh-CN" sz="1800" b="0" dirty="0"/>
              <a:t>exploration strategy</a:t>
            </a:r>
            <a:endParaRPr kumimoji="1" lang="zh-CN" altLang="en-US" sz="1800" b="0" dirty="0"/>
          </a:p>
        </p:txBody>
      </p:sp>
      <p:sp>
        <p:nvSpPr>
          <p:cNvPr id="38" name="文本占位符 1"/>
          <p:cNvSpPr txBox="1">
            <a:spLocks/>
          </p:cNvSpPr>
          <p:nvPr/>
        </p:nvSpPr>
        <p:spPr>
          <a:xfrm>
            <a:off x="3754968" y="5166842"/>
            <a:ext cx="4969750" cy="413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800" b="0" dirty="0" smtClean="0"/>
              <a:t>Stack </a:t>
            </a:r>
            <a:r>
              <a:rPr kumimoji="1" lang="en-US" altLang="zh-CN" sz="1800" b="0" dirty="0"/>
              <a:t>the block</a:t>
            </a:r>
            <a:endParaRPr kumimoji="1" lang="zh-CN" altLang="en-US" sz="1800" b="0" dirty="0"/>
          </a:p>
        </p:txBody>
      </p:sp>
      <p:sp>
        <p:nvSpPr>
          <p:cNvPr id="39" name="文本占位符 1"/>
          <p:cNvSpPr txBox="1">
            <a:spLocks/>
          </p:cNvSpPr>
          <p:nvPr/>
        </p:nvSpPr>
        <p:spPr>
          <a:xfrm>
            <a:off x="3754968" y="4699500"/>
            <a:ext cx="4969750" cy="413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800" b="0" dirty="0" smtClean="0"/>
              <a:t>Choose the </a:t>
            </a:r>
            <a:r>
              <a:rPr kumimoji="1" lang="en-US" altLang="zh-CN" sz="1800" b="0" dirty="0" smtClean="0">
                <a:solidFill>
                  <a:srgbClr val="C00000"/>
                </a:solidFill>
              </a:rPr>
              <a:t>optional block</a:t>
            </a:r>
            <a:endParaRPr kumimoji="1" lang="zh-CN" altLang="en-US" sz="1800" b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971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I. Abstract</a:t>
            </a:r>
            <a:endParaRPr lang="zh-CN" altLang="en-US" dirty="0"/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3297768" y="1345456"/>
            <a:ext cx="6331622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b="0" dirty="0"/>
              <a:t> </a:t>
            </a:r>
            <a:r>
              <a:rPr kumimoji="1" lang="en-US" altLang="zh-CN" sz="2000" b="0" dirty="0" smtClean="0"/>
              <a:t>Accelerate </a:t>
            </a:r>
            <a:r>
              <a:rPr kumimoji="1" lang="en-US" altLang="zh-CN" sz="2000" b="0" dirty="0"/>
              <a:t>the generation</a:t>
            </a:r>
            <a:endParaRPr kumimoji="1" lang="zh-CN" altLang="en-US" sz="2000" b="0" dirty="0">
              <a:solidFill>
                <a:srgbClr val="C00000"/>
              </a:solidFill>
            </a:endParaRPr>
          </a:p>
        </p:txBody>
      </p:sp>
      <p:sp>
        <p:nvSpPr>
          <p:cNvPr id="34" name="文本占位符 1"/>
          <p:cNvSpPr txBox="1">
            <a:spLocks/>
          </p:cNvSpPr>
          <p:nvPr/>
        </p:nvSpPr>
        <p:spPr>
          <a:xfrm>
            <a:off x="3657690" y="1987483"/>
            <a:ext cx="5417223" cy="413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800" b="0" dirty="0"/>
              <a:t>distributed </a:t>
            </a:r>
            <a:r>
              <a:rPr kumimoji="1" lang="en-US" altLang="zh-CN" sz="1800" b="0" dirty="0">
                <a:solidFill>
                  <a:srgbClr val="C00000"/>
                </a:solidFill>
              </a:rPr>
              <a:t>asynchronous</a:t>
            </a:r>
            <a:r>
              <a:rPr kumimoji="1" lang="en-US" altLang="zh-CN" sz="1800" b="0" dirty="0"/>
              <a:t> framework</a:t>
            </a:r>
            <a:endParaRPr kumimoji="1" lang="zh-CN" altLang="en-US" sz="1800" b="0" dirty="0"/>
          </a:p>
        </p:txBody>
      </p:sp>
      <p:sp>
        <p:nvSpPr>
          <p:cNvPr id="35" name="文本占位符 1"/>
          <p:cNvSpPr txBox="1">
            <a:spLocks/>
          </p:cNvSpPr>
          <p:nvPr/>
        </p:nvSpPr>
        <p:spPr>
          <a:xfrm>
            <a:off x="3294882" y="3445801"/>
            <a:ext cx="6807285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b="0" dirty="0" smtClean="0"/>
              <a:t>Advantages</a:t>
            </a:r>
            <a:endParaRPr kumimoji="1" lang="zh-CN" altLang="en-US" sz="2000" b="0" dirty="0">
              <a:solidFill>
                <a:srgbClr val="C00000"/>
              </a:solidFill>
            </a:endParaRPr>
          </a:p>
        </p:txBody>
      </p:sp>
      <p:sp>
        <p:nvSpPr>
          <p:cNvPr id="36" name="文本占位符 1"/>
          <p:cNvSpPr txBox="1">
            <a:spLocks/>
          </p:cNvSpPr>
          <p:nvPr/>
        </p:nvSpPr>
        <p:spPr>
          <a:xfrm>
            <a:off x="3657690" y="4008751"/>
            <a:ext cx="6307404" cy="413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800" b="0" dirty="0" smtClean="0"/>
              <a:t>Competitive results (3.54% top1 error in CIFAR-10)</a:t>
            </a:r>
            <a:endParaRPr kumimoji="1" lang="zh-CN" altLang="en-US" sz="1800" b="0" dirty="0"/>
          </a:p>
        </p:txBody>
      </p:sp>
      <p:sp>
        <p:nvSpPr>
          <p:cNvPr id="37" name="文本占位符 1"/>
          <p:cNvSpPr txBox="1">
            <a:spLocks/>
          </p:cNvSpPr>
          <p:nvPr/>
        </p:nvSpPr>
        <p:spPr>
          <a:xfrm>
            <a:off x="3657690" y="4517791"/>
            <a:ext cx="5671836" cy="413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800" b="0" dirty="0" smtClean="0"/>
              <a:t>Training </a:t>
            </a:r>
            <a:r>
              <a:rPr kumimoji="1" lang="en-US" altLang="zh-CN" sz="1800" b="0" dirty="0"/>
              <a:t>time </a:t>
            </a:r>
            <a:r>
              <a:rPr kumimoji="1" lang="en-US" altLang="zh-CN" sz="1800" b="0" dirty="0" smtClean="0"/>
              <a:t>reduced (</a:t>
            </a:r>
            <a:r>
              <a:rPr kumimoji="1" lang="en-US" altLang="zh-CN" sz="1800" b="0" dirty="0"/>
              <a:t>3 days with 32 GPUs)</a:t>
            </a:r>
            <a:endParaRPr kumimoji="1" lang="zh-CN" altLang="en-US" sz="1800" b="0" dirty="0"/>
          </a:p>
        </p:txBody>
      </p:sp>
      <p:sp>
        <p:nvSpPr>
          <p:cNvPr id="39" name="文本占位符 1"/>
          <p:cNvSpPr txBox="1">
            <a:spLocks/>
          </p:cNvSpPr>
          <p:nvPr/>
        </p:nvSpPr>
        <p:spPr>
          <a:xfrm>
            <a:off x="3657690" y="5015491"/>
            <a:ext cx="4969750" cy="413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800" b="0" dirty="0"/>
              <a:t>Strong </a:t>
            </a:r>
            <a:r>
              <a:rPr kumimoji="1" lang="en-US" altLang="zh-CN" sz="1800" b="0" dirty="0" smtClean="0"/>
              <a:t>generalizability (</a:t>
            </a:r>
            <a:r>
              <a:rPr kumimoji="1" lang="en-US" altLang="zh-CN" sz="1800" b="0" dirty="0" err="1"/>
              <a:t>ImageNet</a:t>
            </a:r>
            <a:r>
              <a:rPr kumimoji="1" lang="en-US" altLang="zh-CN" sz="1800" b="0" dirty="0"/>
              <a:t>)</a:t>
            </a:r>
            <a:endParaRPr kumimoji="1" lang="zh-CN" altLang="en-US" sz="1800" b="0" dirty="0"/>
          </a:p>
        </p:txBody>
      </p:sp>
      <p:sp>
        <p:nvSpPr>
          <p:cNvPr id="10" name="文本占位符 1"/>
          <p:cNvSpPr txBox="1">
            <a:spLocks/>
          </p:cNvSpPr>
          <p:nvPr/>
        </p:nvSpPr>
        <p:spPr>
          <a:xfrm>
            <a:off x="3657690" y="2474027"/>
            <a:ext cx="5417223" cy="413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800" b="0" dirty="0"/>
              <a:t>early stop strategy</a:t>
            </a:r>
            <a:endParaRPr kumimoji="1" lang="zh-CN" alt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755506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II. Reinforcement learning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2303936" y="1306023"/>
                <a:ext cx="4062266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ts val="1000"/>
                  </a:spcBef>
                </a:pP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状态环境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:</a:t>
                </a: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你的主人抛出了两个硬币</a:t>
                </a:r>
                <a:endParaRPr kumimoji="1" lang="en-US" altLang="zh-CN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936" y="1306023"/>
                <a:ext cx="4062266" cy="341632"/>
              </a:xfrm>
              <a:prstGeom prst="rect">
                <a:avLst/>
              </a:prstGeom>
              <a:blipFill rotWithShape="0">
                <a:blip r:embed="rId3"/>
                <a:stretch>
                  <a:fillRect l="-1351" t="-16071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2312305" y="774535"/>
            <a:ext cx="6926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RL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是从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环境状态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到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动作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的映射的学习，我们把这个映射称为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策略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kumimoji="1" lang="en-US" altLang="zh-CN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1" y="3532302"/>
            <a:ext cx="1219200" cy="1219200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 rot="19827901">
            <a:off x="1330134" y="2861324"/>
            <a:ext cx="1332044" cy="272194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1545259" y="3396827"/>
                <a:ext cx="888320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ts val="1000"/>
                  </a:spcBef>
                </a:pP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策略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π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zh-CN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259" y="3396827"/>
                <a:ext cx="888320" cy="341632"/>
              </a:xfrm>
              <a:prstGeom prst="rect">
                <a:avLst/>
              </a:prstGeom>
              <a:blipFill rotWithShape="0">
                <a:blip r:embed="rId5"/>
                <a:stretch>
                  <a:fillRect l="-5479" t="-16071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2308580" y="1856282"/>
                <a:ext cx="2843984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ts val="1000"/>
                  </a:spcBef>
                </a:pP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进行动作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a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:</a:t>
                </a: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抓取两枚硬币</a:t>
                </a:r>
                <a:endParaRPr kumimoji="1" lang="en-US" altLang="zh-CN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580" y="1856282"/>
                <a:ext cx="2843984" cy="341632"/>
              </a:xfrm>
              <a:prstGeom prst="rect">
                <a:avLst/>
              </a:prstGeom>
              <a:blipFill rotWithShape="0">
                <a:blip r:embed="rId6"/>
                <a:stretch>
                  <a:fillRect l="-1931" t="-17857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869" y="2410941"/>
            <a:ext cx="1219200" cy="1219200"/>
          </a:xfrm>
          <a:prstGeom prst="rect">
            <a:avLst/>
          </a:prstGeom>
        </p:spPr>
      </p:pic>
      <p:sp>
        <p:nvSpPr>
          <p:cNvPr id="19" name="右箭头 18"/>
          <p:cNvSpPr/>
          <p:nvPr/>
        </p:nvSpPr>
        <p:spPr>
          <a:xfrm rot="2020094">
            <a:off x="1330133" y="5097527"/>
            <a:ext cx="1332044" cy="272194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1580495" y="4469877"/>
                <a:ext cx="888320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ts val="1000"/>
                  </a:spcBef>
                </a:pP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策略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π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zh-CN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495" y="4469877"/>
                <a:ext cx="888320" cy="341632"/>
              </a:xfrm>
              <a:prstGeom prst="rect">
                <a:avLst/>
              </a:prstGeom>
              <a:blipFill rotWithShape="0">
                <a:blip r:embed="rId8"/>
                <a:stretch>
                  <a:fillRect l="-5479" t="-16071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2715936" y="4892945"/>
                <a:ext cx="2533001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ts val="1000"/>
                  </a:spcBef>
                </a:pP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进行动作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a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:</a:t>
                </a: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不抓取硬币</a:t>
                </a:r>
                <a:endParaRPr kumimoji="1" lang="en-US" altLang="zh-CN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936" y="4892945"/>
                <a:ext cx="2533001" cy="341632"/>
              </a:xfrm>
              <a:prstGeom prst="rect">
                <a:avLst/>
              </a:prstGeom>
              <a:blipFill rotWithShape="0">
                <a:blip r:embed="rId9"/>
                <a:stretch>
                  <a:fillRect l="-2169" t="-17857" r="-1928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637" y="5408910"/>
            <a:ext cx="1219200" cy="1219200"/>
          </a:xfrm>
          <a:prstGeom prst="rect">
            <a:avLst/>
          </a:prstGeom>
        </p:spPr>
      </p:pic>
      <p:sp>
        <p:nvSpPr>
          <p:cNvPr id="23" name="右箭头 22"/>
          <p:cNvSpPr/>
          <p:nvPr/>
        </p:nvSpPr>
        <p:spPr>
          <a:xfrm>
            <a:off x="4808216" y="2550690"/>
            <a:ext cx="1332044" cy="272194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83021" y="1803376"/>
            <a:ext cx="202972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获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得奖励</a:t>
            </a:r>
            <a:r>
              <a:rPr kumimoji="1" lang="en-US" altLang="zh-CN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R = 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礼物</a:t>
            </a:r>
            <a:endParaRPr kumimoji="1" lang="en-US" altLang="zh-CN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815" y="2377682"/>
            <a:ext cx="1219200" cy="1219200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 rot="2632506">
            <a:off x="7809807" y="3034654"/>
            <a:ext cx="688002" cy="301275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01" y="3531924"/>
            <a:ext cx="1219200" cy="1219200"/>
          </a:xfrm>
          <a:prstGeom prst="rect">
            <a:avLst/>
          </a:prstGeom>
        </p:spPr>
      </p:pic>
      <p:sp>
        <p:nvSpPr>
          <p:cNvPr id="28" name="右箭头 27"/>
          <p:cNvSpPr/>
          <p:nvPr/>
        </p:nvSpPr>
        <p:spPr>
          <a:xfrm>
            <a:off x="9382932" y="4005427"/>
            <a:ext cx="889294" cy="302804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092" y="3531924"/>
            <a:ext cx="1219200" cy="12192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938753" y="3615261"/>
            <a:ext cx="156966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更大概率抓取</a:t>
            </a:r>
            <a:endParaRPr kumimoji="1" lang="en-US" altLang="zh-CN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/>
              <p:cNvSpPr/>
              <p:nvPr/>
            </p:nvSpPr>
            <p:spPr>
              <a:xfrm>
                <a:off x="8377426" y="2746296"/>
                <a:ext cx="3050772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ts val="1000"/>
                  </a:spcBef>
                </a:pP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状态环境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s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:</a:t>
                </a: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抛</a:t>
                </a: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出了两个硬币</a:t>
                </a:r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426" y="2746296"/>
                <a:ext cx="3050772" cy="341632"/>
              </a:xfrm>
              <a:prstGeom prst="rect">
                <a:avLst/>
              </a:prstGeom>
              <a:blipFill rotWithShape="0">
                <a:blip r:embed="rId12"/>
                <a:stretch>
                  <a:fillRect l="-1597" t="-17857" r="-1397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5928399" y="5408910"/>
            <a:ext cx="5116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增强学习的过程就是不断与环境交互并获得反馈，从而找到最优策略使得回报最大的过程</a:t>
            </a:r>
            <a:endParaRPr kumimoji="1" lang="en-US" altLang="zh-CN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09087" y="5364557"/>
            <a:ext cx="5155576" cy="7318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992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5" grpId="0" bldLvl="0" animBg="1"/>
      <p:bldP spid="16" grpId="0"/>
      <p:bldP spid="16" grpId="1"/>
      <p:bldP spid="17" grpId="0"/>
      <p:bldP spid="17" grpId="1"/>
      <p:bldP spid="19" grpId="0" bldLvl="0" animBg="1"/>
      <p:bldP spid="20" grpId="0"/>
      <p:bldP spid="20" grpId="1"/>
      <p:bldP spid="21" grpId="0"/>
      <p:bldP spid="21" grpId="1"/>
      <p:bldP spid="23" grpId="0" bldLvl="0" animBg="1"/>
      <p:bldP spid="24" grpId="0"/>
      <p:bldP spid="24" grpId="1"/>
      <p:bldP spid="26" grpId="0" bldLvl="0" animBg="1"/>
      <p:bldP spid="28" grpId="0" bldLvl="0" animBg="1"/>
      <p:bldP spid="30" grpId="0"/>
      <p:bldP spid="30" grpId="1"/>
      <p:bldP spid="31" grpId="0"/>
      <p:bldP spid="31" grpId="1"/>
      <p:bldP spid="32" grpId="0"/>
      <p:bldP spid="32" grpId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II. Reinforcement learning</a:t>
            </a:r>
            <a:endParaRPr lang="zh-CN" altLang="en-US" dirty="0"/>
          </a:p>
        </p:txBody>
      </p:sp>
      <p:sp>
        <p:nvSpPr>
          <p:cNvPr id="40" name="Rectangle 96"/>
          <p:cNvSpPr/>
          <p:nvPr/>
        </p:nvSpPr>
        <p:spPr>
          <a:xfrm>
            <a:off x="2086362" y="914980"/>
            <a:ext cx="6793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2.1</a:t>
            </a:r>
            <a:r>
              <a:rPr kumimoji="1" lang="en-US" altLang="zh-CN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马尔可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夫决策过程 </a:t>
            </a:r>
            <a:r>
              <a:rPr kumimoji="1" lang="en-US" altLang="zh-CN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Markov Decision Process, </a:t>
            </a:r>
            <a:r>
              <a:rPr kumimoji="1" lang="en-US" altLang="zh-CN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MDP</a:t>
            </a:r>
            <a:endParaRPr kumimoji="1" lang="en-US" altLang="zh-CN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/>
              <p:cNvSpPr/>
              <p:nvPr/>
            </p:nvSpPr>
            <p:spPr>
              <a:xfrm>
                <a:off x="4928936" y="5363795"/>
                <a:ext cx="4635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dirty="0">
                              <a:solidFill>
                                <a:schemeClr val="accent2"/>
                              </a:solidFill>
                              <a:latin typeface="Microsoft YaHei" charset="0"/>
                              <a:ea typeface="Microsoft YaHei" charset="0"/>
                              <a:cs typeface="Microsoft YaHei" charset="0"/>
                            </a:rPr>
                          </m:ctrlPr>
                        </m:sSubPr>
                        <m:e>
                          <m:r>
                            <a:rPr kumimoji="1" lang="en-US" altLang="zh-CN" dirty="0">
                              <a:solidFill>
                                <a:schemeClr val="accent2"/>
                              </a:solidFill>
                              <a:latin typeface="Microsoft YaHei" charset="0"/>
                              <a:ea typeface="Microsoft YaHei" charset="0"/>
                              <a:cs typeface="Microsoft YaHei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dirty="0">
                              <a:solidFill>
                                <a:schemeClr val="accent2"/>
                              </a:solidFill>
                              <a:latin typeface="Microsoft YaHei" charset="0"/>
                              <a:ea typeface="Microsoft YaHei" charset="0"/>
                              <a:cs typeface="Microsoft YaHei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936" y="5363795"/>
                <a:ext cx="463525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96"/>
          <p:cNvSpPr/>
          <p:nvPr/>
        </p:nvSpPr>
        <p:spPr>
          <a:xfrm>
            <a:off x="2086362" y="1403260"/>
            <a:ext cx="9474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马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尔可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夫性（无后效性）：系统的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下个状态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只与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当前的状态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有关，而与之前的状态无关。</a:t>
            </a:r>
            <a:endParaRPr kumimoji="1" lang="en-US" altLang="zh-CN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3" name="Rectangle 96"/>
          <p:cNvSpPr/>
          <p:nvPr/>
        </p:nvSpPr>
        <p:spPr>
          <a:xfrm>
            <a:off x="2117749" y="1930314"/>
            <a:ext cx="9343724" cy="37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马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尔可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夫决策过程 </a:t>
            </a:r>
            <a:r>
              <a:rPr kumimoji="1" lang="en-US" altLang="zh-CN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MDP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：系统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下个状态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不仅和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当前的状态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有关，也和当前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采取的动作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有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关。</a:t>
            </a:r>
            <a:endParaRPr kumimoji="1" lang="en-US" altLang="zh-CN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4" name="Rectangle 96"/>
          <p:cNvSpPr/>
          <p:nvPr/>
        </p:nvSpPr>
        <p:spPr>
          <a:xfrm>
            <a:off x="2086362" y="2583359"/>
            <a:ext cx="2261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马尔可夫四元组：</a:t>
            </a:r>
            <a:endParaRPr kumimoji="1" lang="en-US" altLang="zh-CN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2086362" y="3135514"/>
                <a:ext cx="4435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S </a:t>
                </a:r>
                <a:r>
                  <a:rPr kumimoji="1" lang="zh-CN" altLang="en-US" dirty="0">
                    <a:solidFill>
                      <a:srgbClr val="C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状态集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(state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 : s 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∈ S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dirty="0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 </m:t>
                    </m:r>
                  </m:oMath>
                </a14:m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表示第</a:t>
                </a:r>
                <a:r>
                  <a:rPr kumimoji="1" lang="en-US" altLang="zh-CN" dirty="0" err="1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i</a:t>
                </a: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步状态</a:t>
                </a:r>
                <a:endParaRPr kumimoji="1" lang="en-US" altLang="zh-CN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362" y="3135514"/>
                <a:ext cx="443544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099" t="-8197" r="-68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2086361" y="3718447"/>
                <a:ext cx="46778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A </a:t>
                </a:r>
                <a:r>
                  <a:rPr kumimoji="1" lang="zh-CN" altLang="en-US" dirty="0">
                    <a:solidFill>
                      <a:srgbClr val="C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动作集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(action) 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: 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a ∈ A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dirty="0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 </m:t>
                    </m:r>
                  </m:oMath>
                </a14:m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表示第</a:t>
                </a:r>
                <a:r>
                  <a:rPr kumimoji="1" lang="en-US" altLang="zh-CN" dirty="0" err="1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i</a:t>
                </a: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步动作</a:t>
                </a:r>
                <a:endParaRPr kumimoji="1" lang="en-US" altLang="zh-CN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361" y="3718447"/>
                <a:ext cx="467781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42" t="-9836" r="-52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矩形 46"/>
              <p:cNvSpPr/>
              <p:nvPr/>
            </p:nvSpPr>
            <p:spPr>
              <a:xfrm>
                <a:off x="2086361" y="4301380"/>
                <a:ext cx="7561494" cy="381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P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𝑠𝑎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zh-CN" altLang="en-US" dirty="0">
                    <a:solidFill>
                      <a:srgbClr val="C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状态转移概率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: P(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pPr>
                      <m:e>
                        <m:r>
                          <a:rPr kumimoji="1" lang="en-US" altLang="zh-CN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𝑠</m:t>
                        </m:r>
                      </m:e>
                      <m:sup>
                        <m:r>
                          <a:rPr kumimoji="1" lang="zh-CN" altLang="en-US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‘</m:t>
                        </m:r>
                      </m:sup>
                    </m:sSup>
                    <m:r>
                      <a:rPr kumimoji="1" lang="en-US" altLang="zh-CN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|</m:t>
                    </m:r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s,a)</a:t>
                </a: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表示在状态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s</a:t>
                </a: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下进行动作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a,</a:t>
                </a: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转移到状态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pPr>
                      <m:e>
                        <m:r>
                          <a:rPr kumimoji="1" lang="en-US" altLang="zh-CN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𝑠</m:t>
                        </m:r>
                      </m:e>
                      <m:sup>
                        <m:r>
                          <a:rPr kumimoji="1" lang="zh-CN" altLang="en-US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‘</m:t>
                        </m:r>
                      </m:sup>
                    </m:sSup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的概率</a:t>
                </a:r>
                <a:endParaRPr kumimoji="1" lang="en-US" altLang="zh-CN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361" y="4301380"/>
                <a:ext cx="7561494" cy="381451"/>
              </a:xfrm>
              <a:prstGeom prst="rect">
                <a:avLst/>
              </a:prstGeom>
              <a:blipFill rotWithShape="0">
                <a:blip r:embed="rId6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矩形 47"/>
              <p:cNvSpPr/>
              <p:nvPr/>
            </p:nvSpPr>
            <p:spPr>
              <a:xfrm>
                <a:off x="2086360" y="4897906"/>
                <a:ext cx="9760749" cy="381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dirty="0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R</m:t>
                    </m:r>
                  </m:oMath>
                </a14:m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zh-CN" altLang="en-US" dirty="0">
                    <a:solidFill>
                      <a:srgbClr val="C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回报函数</a:t>
                </a: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（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reward function) : r(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pPr>
                      <m:e>
                        <m:r>
                          <a:rPr kumimoji="1" lang="en-US" altLang="zh-CN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𝑠</m:t>
                        </m:r>
                      </m:e>
                      <m:sup>
                        <m:r>
                          <a:rPr kumimoji="1" lang="zh-CN" altLang="en-US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‘</m:t>
                        </m:r>
                      </m:sup>
                    </m:sSup>
                    <m:r>
                      <a:rPr kumimoji="1" lang="en-US" altLang="zh-CN">
                        <a:solidFill>
                          <a:schemeClr val="accent2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rPr>
                      <m:t>|</m:t>
                    </m:r>
                  </m:oMath>
                </a14:m>
                <a:r>
                  <a:rPr kumimoji="1" lang="en-US" altLang="zh-CN" dirty="0" err="1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s,a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</a:t>
                </a: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表示在状态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s</a:t>
                </a: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下进行动作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a,</a:t>
                </a:r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转移到状态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</m:ctrlPr>
                      </m:sSupPr>
                      <m:e>
                        <m:r>
                          <a:rPr kumimoji="1" lang="en-US" altLang="zh-CN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𝑠</m:t>
                        </m:r>
                      </m:e>
                      <m:sup>
                        <m:r>
                          <a:rPr kumimoji="1" lang="zh-CN" altLang="en-US">
                            <a:solidFill>
                              <a:schemeClr val="accent2"/>
                            </a:solidFill>
                            <a:latin typeface="Microsoft YaHei" charset="0"/>
                            <a:ea typeface="Microsoft YaHei" charset="0"/>
                            <a:cs typeface="Microsoft YaHei" charset="0"/>
                          </a:rPr>
                          <m:t>‘</m:t>
                        </m:r>
                      </m:sup>
                    </m:sSup>
                  </m:oMath>
                </a14:m>
                <a:r>
                  <a:rPr kumimoji="1" lang="zh-CN" altLang="en-US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所得到的回报</a:t>
                </a:r>
                <a:r>
                  <a:rPr kumimoji="1" lang="en-US" altLang="zh-CN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 </a:t>
                </a:r>
                <a:endParaRPr kumimoji="1" lang="en-US" altLang="zh-CN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360" y="4897906"/>
                <a:ext cx="9760749" cy="381451"/>
              </a:xfrm>
              <a:prstGeom prst="rect">
                <a:avLst/>
              </a:prstGeom>
              <a:blipFill rotWithShape="0">
                <a:blip r:embed="rId7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右箭头 48"/>
          <p:cNvSpPr/>
          <p:nvPr/>
        </p:nvSpPr>
        <p:spPr>
          <a:xfrm>
            <a:off x="5536217" y="5588810"/>
            <a:ext cx="816610" cy="218440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矩形 49"/>
              <p:cNvSpPr/>
              <p:nvPr/>
            </p:nvSpPr>
            <p:spPr>
              <a:xfrm>
                <a:off x="5584456" y="5698030"/>
                <a:ext cx="4683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dirty="0">
                              <a:solidFill>
                                <a:schemeClr val="accent2"/>
                              </a:solidFill>
                              <a:latin typeface="Microsoft YaHei" charset="0"/>
                              <a:ea typeface="Microsoft YaHei" charset="0"/>
                              <a:cs typeface="Microsoft YaHei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dirty="0">
                              <a:solidFill>
                                <a:schemeClr val="accent2"/>
                              </a:solidFill>
                              <a:latin typeface="Microsoft YaHei" charset="0"/>
                              <a:ea typeface="Microsoft YaHei" charset="0"/>
                              <a:cs typeface="Microsoft YaHei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dirty="0">
                              <a:solidFill>
                                <a:schemeClr val="accent2"/>
                              </a:solidFill>
                              <a:latin typeface="Microsoft YaHei" charset="0"/>
                              <a:ea typeface="Microsoft YaHei" charset="0"/>
                              <a:cs typeface="Microsoft YaHei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456" y="5698030"/>
                <a:ext cx="468333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矩形 50"/>
              <p:cNvSpPr/>
              <p:nvPr/>
            </p:nvSpPr>
            <p:spPr>
              <a:xfrm>
                <a:off x="6391898" y="5374585"/>
                <a:ext cx="463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dirty="0">
                              <a:solidFill>
                                <a:schemeClr val="accent2"/>
                              </a:solidFill>
                              <a:latin typeface="Microsoft YaHei" charset="0"/>
                              <a:ea typeface="Microsoft YaHei" charset="0"/>
                              <a:cs typeface="Microsoft YaHei" charset="0"/>
                            </a:rPr>
                          </m:ctrlPr>
                        </m:sSubPr>
                        <m:e>
                          <m:r>
                            <a:rPr kumimoji="1" lang="en-US" altLang="zh-CN" dirty="0">
                              <a:solidFill>
                                <a:schemeClr val="accent2"/>
                              </a:solidFill>
                              <a:latin typeface="Microsoft YaHei" charset="0"/>
                              <a:ea typeface="Microsoft YaHei" charset="0"/>
                              <a:cs typeface="Microsoft YaHei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dirty="0">
                              <a:solidFill>
                                <a:schemeClr val="accent2"/>
                              </a:solidFill>
                              <a:latin typeface="Microsoft YaHei" charset="0"/>
                              <a:ea typeface="Microsoft YaHei" charset="0"/>
                              <a:cs typeface="Microsoft YaHei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898" y="5374585"/>
                <a:ext cx="463524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右箭头 51"/>
          <p:cNvSpPr/>
          <p:nvPr/>
        </p:nvSpPr>
        <p:spPr>
          <a:xfrm rot="5400000">
            <a:off x="6469439" y="5990072"/>
            <a:ext cx="397515" cy="207486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矩形 52"/>
              <p:cNvSpPr/>
              <p:nvPr/>
            </p:nvSpPr>
            <p:spPr>
              <a:xfrm>
                <a:off x="6375671" y="6262671"/>
                <a:ext cx="4523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dirty="0">
                              <a:solidFill>
                                <a:schemeClr val="accent2"/>
                              </a:solidFill>
                              <a:latin typeface="Microsoft YaHei" charset="0"/>
                              <a:ea typeface="Microsoft YaHei" charset="0"/>
                              <a:cs typeface="Microsoft YaHei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dirty="0">
                              <a:solidFill>
                                <a:schemeClr val="accent2"/>
                              </a:solidFill>
                              <a:latin typeface="Microsoft YaHei" charset="0"/>
                              <a:ea typeface="Microsoft YaHei" charset="0"/>
                              <a:cs typeface="Microsoft YaHei" charset="0"/>
                            </a:rPr>
                            <m:t>r</m:t>
                          </m:r>
                        </m:e>
                        <m:sub>
                          <m:r>
                            <a:rPr kumimoji="1" lang="en-US" altLang="zh-CN" dirty="0">
                              <a:solidFill>
                                <a:schemeClr val="accent2"/>
                              </a:solidFill>
                              <a:latin typeface="Microsoft YaHei" charset="0"/>
                              <a:ea typeface="Microsoft YaHei" charset="0"/>
                              <a:cs typeface="Microsoft YaHei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671" y="6262671"/>
                <a:ext cx="452303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右箭头 53"/>
          <p:cNvSpPr/>
          <p:nvPr/>
        </p:nvSpPr>
        <p:spPr>
          <a:xfrm>
            <a:off x="6975538" y="5588810"/>
            <a:ext cx="816610" cy="218440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矩形 54"/>
              <p:cNvSpPr/>
              <p:nvPr/>
            </p:nvSpPr>
            <p:spPr>
              <a:xfrm>
                <a:off x="7023777" y="5698030"/>
                <a:ext cx="4683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dirty="0">
                              <a:solidFill>
                                <a:schemeClr val="accent2"/>
                              </a:solidFill>
                              <a:latin typeface="Microsoft YaHei" charset="0"/>
                              <a:ea typeface="Microsoft YaHei" charset="0"/>
                              <a:cs typeface="Microsoft YaHei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dirty="0">
                              <a:solidFill>
                                <a:schemeClr val="accent2"/>
                              </a:solidFill>
                              <a:latin typeface="Microsoft YaHei" charset="0"/>
                              <a:ea typeface="Microsoft YaHei" charset="0"/>
                              <a:cs typeface="Microsoft YaHei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dirty="0">
                              <a:solidFill>
                                <a:schemeClr val="accent2"/>
                              </a:solidFill>
                              <a:latin typeface="Microsoft YaHei" charset="0"/>
                              <a:ea typeface="Microsoft YaHei" charset="0"/>
                              <a:cs typeface="Microsoft YaHei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777" y="5698030"/>
                <a:ext cx="468333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矩形 55"/>
              <p:cNvSpPr/>
              <p:nvPr/>
            </p:nvSpPr>
            <p:spPr>
              <a:xfrm>
                <a:off x="7831219" y="5374585"/>
                <a:ext cx="463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dirty="0">
                              <a:solidFill>
                                <a:schemeClr val="accent2"/>
                              </a:solidFill>
                              <a:latin typeface="Microsoft YaHei" charset="0"/>
                              <a:ea typeface="Microsoft YaHei" charset="0"/>
                              <a:cs typeface="Microsoft YaHei" charset="0"/>
                            </a:rPr>
                          </m:ctrlPr>
                        </m:sSubPr>
                        <m:e>
                          <m:r>
                            <a:rPr kumimoji="1" lang="en-US" altLang="zh-CN" dirty="0">
                              <a:solidFill>
                                <a:schemeClr val="accent2"/>
                              </a:solidFill>
                              <a:latin typeface="Microsoft YaHei" charset="0"/>
                              <a:ea typeface="Microsoft YaHei" charset="0"/>
                              <a:cs typeface="Microsoft YaHei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dirty="0">
                              <a:solidFill>
                                <a:schemeClr val="accent2"/>
                              </a:solidFill>
                              <a:latin typeface="Microsoft YaHei" charset="0"/>
                              <a:ea typeface="Microsoft YaHei" charset="0"/>
                              <a:cs typeface="Microsoft YaHei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en-US" altLang="zh-CN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219" y="5374585"/>
                <a:ext cx="463524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右箭头 56"/>
          <p:cNvSpPr/>
          <p:nvPr/>
        </p:nvSpPr>
        <p:spPr>
          <a:xfrm rot="5400000">
            <a:off x="7924987" y="5990072"/>
            <a:ext cx="397515" cy="207486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矩形 57"/>
              <p:cNvSpPr/>
              <p:nvPr/>
            </p:nvSpPr>
            <p:spPr>
              <a:xfrm>
                <a:off x="7831219" y="6262671"/>
                <a:ext cx="4523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dirty="0">
                              <a:solidFill>
                                <a:schemeClr val="accent2"/>
                              </a:solidFill>
                              <a:latin typeface="Microsoft YaHei" charset="0"/>
                              <a:ea typeface="Microsoft YaHei" charset="0"/>
                              <a:cs typeface="Microsoft YaHei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dirty="0">
                              <a:solidFill>
                                <a:schemeClr val="accent2"/>
                              </a:solidFill>
                              <a:latin typeface="Microsoft YaHei" charset="0"/>
                              <a:ea typeface="Microsoft YaHei" charset="0"/>
                              <a:cs typeface="Microsoft YaHei" charset="0"/>
                            </a:rPr>
                            <m:t>r</m:t>
                          </m:r>
                        </m:e>
                        <m:sub>
                          <m:r>
                            <a:rPr kumimoji="1" lang="en-US" altLang="zh-CN" dirty="0">
                              <a:solidFill>
                                <a:schemeClr val="accent2"/>
                              </a:solidFill>
                              <a:latin typeface="Microsoft YaHei" charset="0"/>
                              <a:ea typeface="Microsoft YaHei" charset="0"/>
                              <a:cs typeface="Microsoft YaHei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dirty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219" y="6262671"/>
                <a:ext cx="452303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790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 bldLvl="0" animBg="1"/>
      <p:bldP spid="50" grpId="0"/>
      <p:bldP spid="50" grpId="1"/>
      <p:bldP spid="51" grpId="0"/>
      <p:bldP spid="51" grpId="1"/>
      <p:bldP spid="52" grpId="0" bldLvl="0" animBg="1"/>
      <p:bldP spid="53" grpId="0"/>
      <p:bldP spid="53" grpId="1"/>
      <p:bldP spid="54" grpId="0" bldLvl="0" animBg="1"/>
      <p:bldP spid="55" grpId="0"/>
      <p:bldP spid="55" grpId="1"/>
      <p:bldP spid="56" grpId="0"/>
      <p:bldP spid="56" grpId="1"/>
      <p:bldP spid="57" grpId="0" bldLvl="0" animBg="1"/>
      <p:bldP spid="58" grpId="0"/>
      <p:bldP spid="5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II. Reinforcement learning</a:t>
            </a:r>
            <a:endParaRPr lang="zh-CN" altLang="en-US" dirty="0"/>
          </a:p>
        </p:txBody>
      </p:sp>
      <p:sp>
        <p:nvSpPr>
          <p:cNvPr id="40" name="Rectangle 96"/>
          <p:cNvSpPr/>
          <p:nvPr/>
        </p:nvSpPr>
        <p:spPr>
          <a:xfrm>
            <a:off x="2086362" y="914980"/>
            <a:ext cx="6793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2.2 </a:t>
            </a:r>
            <a:r>
              <a:rPr kumimoji="1" lang="zh-CN" altLang="en-US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动作选择策略</a:t>
            </a:r>
            <a:endParaRPr kumimoji="1" lang="en-US" altLang="zh-CN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2" name="Rectangle 96"/>
          <p:cNvSpPr/>
          <p:nvPr/>
        </p:nvSpPr>
        <p:spPr>
          <a:xfrm>
            <a:off x="2429262" y="1587926"/>
            <a:ext cx="591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en-US" altLang="zh-CN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2.2.1 </a:t>
            </a:r>
            <a:r>
              <a:rPr kumimoji="1" lang="zh-CN" altLang="en-US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贪婪策略</a:t>
            </a:r>
            <a:endParaRPr kumimoji="1" lang="zh-CN" altLang="en-US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2" name="Rectangle 96"/>
          <p:cNvSpPr/>
          <p:nvPr/>
        </p:nvSpPr>
        <p:spPr>
          <a:xfrm>
            <a:off x="2861062" y="2654625"/>
            <a:ext cx="7273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缺点：早期一些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“不幸运”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的抽样会表明最优的动作的奖励会低于次优动作所获得的奖励</a:t>
            </a:r>
          </a:p>
        </p:txBody>
      </p:sp>
      <p:sp>
        <p:nvSpPr>
          <p:cNvPr id="23" name="Rectangle 96"/>
          <p:cNvSpPr/>
          <p:nvPr/>
        </p:nvSpPr>
        <p:spPr>
          <a:xfrm>
            <a:off x="2429262" y="3707883"/>
            <a:ext cx="591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en-US" altLang="zh-CN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2.2.2 </a:t>
            </a:r>
            <a:r>
              <a:rPr kumimoji="1" lang="zh-CN" altLang="en-US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𝜀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−</a:t>
            </a:r>
            <a:r>
              <a:rPr kumimoji="1" lang="en-US" altLang="zh-CN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greedy</a:t>
            </a:r>
            <a:r>
              <a:rPr kumimoji="1" lang="zh-CN" altLang="en-US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策略</a:t>
            </a:r>
            <a:endParaRPr kumimoji="1" lang="zh-CN" altLang="en-US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Rectangle 96"/>
          <p:cNvSpPr/>
          <p:nvPr/>
        </p:nvSpPr>
        <p:spPr>
          <a:xfrm>
            <a:off x="2876172" y="5181509"/>
            <a:ext cx="7273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缺点：相对于贪婪策略，达到最优策略的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速率较慢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</p:txBody>
      </p:sp>
      <p:sp>
        <p:nvSpPr>
          <p:cNvPr id="25" name="Rectangle 96"/>
          <p:cNvSpPr/>
          <p:nvPr/>
        </p:nvSpPr>
        <p:spPr>
          <a:xfrm>
            <a:off x="2876172" y="2107968"/>
            <a:ext cx="7273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在某状态下选择收益最大的动作</a:t>
            </a:r>
          </a:p>
        </p:txBody>
      </p:sp>
      <p:sp>
        <p:nvSpPr>
          <p:cNvPr id="26" name="Rectangle 96"/>
          <p:cNvSpPr/>
          <p:nvPr/>
        </p:nvSpPr>
        <p:spPr>
          <a:xfrm>
            <a:off x="2876172" y="4306105"/>
            <a:ext cx="7273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某状态下</a:t>
            </a:r>
            <a:r>
              <a:rPr kumimoji="1" lang="en-US" altLang="zh-CN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,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有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𝜀</a:t>
            </a:r>
            <a:r>
              <a:rPr kumimoji="1"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𝜀</a:t>
            </a:r>
            <a:r>
              <a:rPr kumimoji="1"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&lt;1)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的概率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选择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收益最大的动作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1-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𝜀的概率</a:t>
            </a:r>
            <a:r>
              <a:rPr kumimoji="1" lang="zh-CN" altLang="en-US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随机选择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剩余的动作</a:t>
            </a:r>
          </a:p>
        </p:txBody>
      </p:sp>
    </p:spTree>
    <p:extLst>
      <p:ext uri="{BB962C8B-B14F-4D97-AF65-F5344CB8AC3E}">
        <p14:creationId xmlns:p14="http://schemas.microsoft.com/office/powerpoint/2010/main" val="1049695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2" grpId="0"/>
      <p:bldP spid="42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theme/theme1.xml><?xml version="1.0" encoding="utf-8"?>
<a:theme xmlns:a="http://schemas.openxmlformats.org/drawingml/2006/main" name="Office 主题">
  <a:themeElements>
    <a:clrScheme name="自定义 2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1A8779"/>
      </a:accent1>
      <a:accent2>
        <a:srgbClr val="24AD98"/>
      </a:accent2>
      <a:accent3>
        <a:srgbClr val="2AC3AC"/>
      </a:accent3>
      <a:accent4>
        <a:srgbClr val="38DBC7"/>
      </a:accent4>
      <a:accent5>
        <a:srgbClr val="9BEDD8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2107</TotalTime>
  <Words>1798</Words>
  <Application>Microsoft Office PowerPoint</Application>
  <PresentationFormat>宽屏</PresentationFormat>
  <Paragraphs>288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Century Gothic</vt:lpstr>
      <vt:lpstr>华文细黑</vt:lpstr>
      <vt:lpstr>宋体</vt:lpstr>
      <vt:lpstr>微软雅黑</vt:lpstr>
      <vt:lpstr>微软雅黑</vt:lpstr>
      <vt:lpstr>Arial</vt:lpstr>
      <vt:lpstr>Calibri</vt:lpstr>
      <vt:lpstr>Cambria Math</vt:lpstr>
      <vt:lpstr>Comic Sans MS</vt:lpstr>
      <vt:lpstr>Segoe UI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Qixiang Ma</cp:lastModifiedBy>
  <cp:revision>597</cp:revision>
  <dcterms:created xsi:type="dcterms:W3CDTF">2015-08-18T02:51:41Z</dcterms:created>
  <dcterms:modified xsi:type="dcterms:W3CDTF">2018-06-11T09:02:44Z</dcterms:modified>
  <cp:category/>
</cp:coreProperties>
</file>